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6"/>
    <p:sldMasterId id="2147483648" r:id="rId7"/>
    <p:sldMasterId id="2147483677" r:id="rId8"/>
    <p:sldMasterId id="2147483672" r:id="rId9"/>
  </p:sldMasterIdLst>
  <p:notesMasterIdLst>
    <p:notesMasterId r:id="rId95"/>
  </p:notesMasterIdLst>
  <p:handoutMasterIdLst>
    <p:handoutMasterId r:id="rId96"/>
  </p:handoutMasterIdLst>
  <p:sldIdLst>
    <p:sldId id="343" r:id="rId10"/>
    <p:sldId id="2147479221" r:id="rId11"/>
    <p:sldId id="2147479222" r:id="rId12"/>
    <p:sldId id="2147479244" r:id="rId13"/>
    <p:sldId id="2147479249" r:id="rId14"/>
    <p:sldId id="2147479285" r:id="rId15"/>
    <p:sldId id="2147479253" r:id="rId16"/>
    <p:sldId id="2147479254" r:id="rId17"/>
    <p:sldId id="2147479264" r:id="rId18"/>
    <p:sldId id="2147479255" r:id="rId19"/>
    <p:sldId id="2147479256" r:id="rId20"/>
    <p:sldId id="2147479257" r:id="rId21"/>
    <p:sldId id="2147479258" r:id="rId22"/>
    <p:sldId id="2147479259" r:id="rId23"/>
    <p:sldId id="2147479260" r:id="rId24"/>
    <p:sldId id="2147479261" r:id="rId25"/>
    <p:sldId id="2147479230" r:id="rId26"/>
    <p:sldId id="2147479235" r:id="rId27"/>
    <p:sldId id="2147479236" r:id="rId28"/>
    <p:sldId id="2147479237" r:id="rId29"/>
    <p:sldId id="2147479238" r:id="rId30"/>
    <p:sldId id="2147479239" r:id="rId31"/>
    <p:sldId id="2147479232" r:id="rId32"/>
    <p:sldId id="2147479262" r:id="rId33"/>
    <p:sldId id="2147479227" r:id="rId34"/>
    <p:sldId id="2147479247" r:id="rId35"/>
    <p:sldId id="2147479250" r:id="rId36"/>
    <p:sldId id="2147479229" r:id="rId37"/>
    <p:sldId id="2147479263" r:id="rId38"/>
    <p:sldId id="2147479241" r:id="rId39"/>
    <p:sldId id="2147479265" r:id="rId40"/>
    <p:sldId id="2147479233" r:id="rId41"/>
    <p:sldId id="2147479272" r:id="rId42"/>
    <p:sldId id="2147479268" r:id="rId43"/>
    <p:sldId id="2147479270" r:id="rId44"/>
    <p:sldId id="2147479271" r:id="rId45"/>
    <p:sldId id="2147479273" r:id="rId46"/>
    <p:sldId id="2147479274" r:id="rId47"/>
    <p:sldId id="2147479251" r:id="rId48"/>
    <p:sldId id="2147479266" r:id="rId49"/>
    <p:sldId id="2147479267" r:id="rId50"/>
    <p:sldId id="2147479294" r:id="rId51"/>
    <p:sldId id="2147479301" r:id="rId52"/>
    <p:sldId id="2147479243" r:id="rId53"/>
    <p:sldId id="2147479225" r:id="rId54"/>
    <p:sldId id="2147479245" r:id="rId55"/>
    <p:sldId id="2147479223" r:id="rId56"/>
    <p:sldId id="2147479246" r:id="rId57"/>
    <p:sldId id="2147479252" r:id="rId58"/>
    <p:sldId id="2147479226" r:id="rId59"/>
    <p:sldId id="2147479224" r:id="rId60"/>
    <p:sldId id="2147479231" r:id="rId61"/>
    <p:sldId id="2147479234" r:id="rId62"/>
    <p:sldId id="2147479220" r:id="rId63"/>
    <p:sldId id="2147479242" r:id="rId64"/>
    <p:sldId id="359" r:id="rId65"/>
    <p:sldId id="2147479275" r:id="rId66"/>
    <p:sldId id="2147479276" r:id="rId67"/>
    <p:sldId id="2147479277" r:id="rId68"/>
    <p:sldId id="2147479278" r:id="rId69"/>
    <p:sldId id="2147479279" r:id="rId70"/>
    <p:sldId id="2147479280" r:id="rId71"/>
    <p:sldId id="2147479281" r:id="rId72"/>
    <p:sldId id="2147479282" r:id="rId73"/>
    <p:sldId id="2147479283" r:id="rId74"/>
    <p:sldId id="2147479284" r:id="rId75"/>
    <p:sldId id="2147479286" r:id="rId76"/>
    <p:sldId id="2147479287" r:id="rId77"/>
    <p:sldId id="2147479288" r:id="rId78"/>
    <p:sldId id="2147479291" r:id="rId79"/>
    <p:sldId id="2147479289" r:id="rId80"/>
    <p:sldId id="2147479290" r:id="rId81"/>
    <p:sldId id="2147479292" r:id="rId82"/>
    <p:sldId id="2147479293" r:id="rId83"/>
    <p:sldId id="2147479305" r:id="rId84"/>
    <p:sldId id="2147479306" r:id="rId85"/>
    <p:sldId id="2147479304" r:id="rId86"/>
    <p:sldId id="2147479295" r:id="rId87"/>
    <p:sldId id="2147479296" r:id="rId88"/>
    <p:sldId id="2147479297" r:id="rId89"/>
    <p:sldId id="2147479298" r:id="rId90"/>
    <p:sldId id="2147479299" r:id="rId91"/>
    <p:sldId id="2147479300" r:id="rId92"/>
    <p:sldId id="2147479302" r:id="rId93"/>
    <p:sldId id="214747930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3840">
          <p15:clr>
            <a:srgbClr val="A4A3A4"/>
          </p15:clr>
        </p15:guide>
        <p15:guide id="3" orient="horz" pos="249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Avitabile" initials="AA" lastIdx="1" clrIdx="0">
    <p:extLst>
      <p:ext uri="{19B8F6BF-5375-455C-9EA6-DF929625EA0E}">
        <p15:presenceInfo xmlns:p15="http://schemas.microsoft.com/office/powerpoint/2012/main" userId="S-1-5-21-1214440339-861567501-682003330-136594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CC66"/>
    <a:srgbClr val="94A0FF"/>
    <a:srgbClr val="9999FF"/>
    <a:srgbClr val="DFE0E0"/>
    <a:srgbClr val="F2F2F2"/>
    <a:srgbClr val="BFC1C2"/>
    <a:srgbClr val="D9D9D6"/>
    <a:srgbClr val="B1B3B3"/>
    <a:srgbClr val="6366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11" autoAdjust="0"/>
    <p:restoredTop sz="94924" autoAdjust="0"/>
  </p:normalViewPr>
  <p:slideViewPr>
    <p:cSldViewPr snapToGrid="0">
      <p:cViewPr varScale="1">
        <p:scale>
          <a:sx n="102" d="100"/>
          <a:sy n="102" d="100"/>
        </p:scale>
        <p:origin x="72" y="102"/>
      </p:cViewPr>
      <p:guideLst>
        <p:guide orient="horz" pos="4080"/>
        <p:guide pos="3840"/>
        <p:guide orient="horz" pos="2496"/>
      </p:guideLst>
    </p:cSldViewPr>
  </p:slideViewPr>
  <p:outlineViewPr>
    <p:cViewPr>
      <p:scale>
        <a:sx n="33" d="100"/>
        <a:sy n="33" d="100"/>
      </p:scale>
      <p:origin x="0" y="-2208"/>
    </p:cViewPr>
  </p:outlineViewPr>
  <p:notesTextViewPr>
    <p:cViewPr>
      <p:scale>
        <a:sx n="3" d="2"/>
        <a:sy n="3" d="2"/>
      </p:scale>
      <p:origin x="0" y="0"/>
    </p:cViewPr>
  </p:notesTextViewPr>
  <p:sorterViewPr>
    <p:cViewPr varScale="1">
      <p:scale>
        <a:sx n="1" d="1"/>
        <a:sy n="1" d="1"/>
      </p:scale>
      <p:origin x="0" y="-858"/>
    </p:cViewPr>
  </p:sorterViewPr>
  <p:notesViewPr>
    <p:cSldViewPr snapToGrid="0" showGuides="1">
      <p:cViewPr>
        <p:scale>
          <a:sx n="70" d="100"/>
          <a:sy n="70" d="100"/>
        </p:scale>
        <p:origin x="3046" y="-2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slide" Target="slides/slide80.xml"/><Relationship Id="rId97" Type="http://schemas.openxmlformats.org/officeDocument/2006/relationships/commentAuthors" Target="commentAuthors.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slide" Target="slides/slide78.xml"/><Relationship Id="rId5" Type="http://schemas.openxmlformats.org/officeDocument/2006/relationships/customXml" Target="../customXml/item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slide" Target="slides/slide81.xml"/><Relationship Id="rId95" Type="http://schemas.openxmlformats.org/officeDocument/2006/relationships/notesMaster" Target="notesMasters/notes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100"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oter Placeholder 11"/>
          <p:cNvSpPr>
            <a:spLocks noGrp="1"/>
          </p:cNvSpPr>
          <p:nvPr>
            <p:ph type="ftr" sz="quarter" idx="2"/>
          </p:nvPr>
        </p:nvSpPr>
        <p:spPr>
          <a:xfrm>
            <a:off x="0" y="8855038"/>
            <a:ext cx="6858000" cy="276999"/>
          </a:xfrm>
          <a:prstGeom prst="rect">
            <a:avLst/>
          </a:prstGeom>
        </p:spPr>
        <p:txBody>
          <a:bodyPr vert="horz" lIns="91440" tIns="45720" rIns="91440" bIns="45720" rtlCol="0" anchor="b">
            <a:spAutoFit/>
          </a:bodyPr>
          <a:lstStyle>
            <a:lvl1pPr algn="l">
              <a:defRPr sz="1200"/>
            </a:lvl1pPr>
          </a:lstStyle>
          <a:p>
            <a:pPr algn="ctr"/>
            <a:endParaRPr lang="en-US" dirty="0"/>
          </a:p>
        </p:txBody>
      </p:sp>
      <p:sp>
        <p:nvSpPr>
          <p:cNvPr id="13" name="Slide Number Placeholder 12"/>
          <p:cNvSpPr>
            <a:spLocks noGrp="1"/>
          </p:cNvSpPr>
          <p:nvPr>
            <p:ph type="sldNum" sz="quarter" idx="3"/>
          </p:nvPr>
        </p:nvSpPr>
        <p:spPr>
          <a:xfrm>
            <a:off x="3886200" y="0"/>
            <a:ext cx="2971800" cy="458787"/>
          </a:xfrm>
          <a:prstGeom prst="rect">
            <a:avLst/>
          </a:prstGeom>
        </p:spPr>
        <p:txBody>
          <a:bodyPr vert="horz" lIns="91440" tIns="45720" rIns="91440" bIns="45720" rtlCol="0" anchor="b"/>
          <a:lstStyle>
            <a:lvl1pPr algn="r">
              <a:defRPr sz="1200"/>
            </a:lvl1pPr>
          </a:lstStyle>
          <a:p>
            <a:fld id="{138C58B0-FFE9-437E-B2CB-216DAFA841B5}" type="slidenum">
              <a:rPr lang="en-US" smtClean="0"/>
              <a:t>‹#›</a:t>
            </a:fld>
            <a:endParaRPr lang="en-US"/>
          </a:p>
        </p:txBody>
      </p:sp>
    </p:spTree>
    <p:extLst>
      <p:ext uri="{BB962C8B-B14F-4D97-AF65-F5344CB8AC3E}">
        <p14:creationId xmlns:p14="http://schemas.microsoft.com/office/powerpoint/2010/main" val="2414966732"/>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2" pos="288" userDrawn="1">
          <p15:clr>
            <a:srgbClr val="F26B43"/>
          </p15:clr>
        </p15:guide>
        <p15:guide id="3" pos="4032"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92624" y="692622"/>
            <a:ext cx="5517676" cy="310369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12556"/>
            <a:ext cx="5524500" cy="4094214"/>
          </a:xfrm>
          <a:prstGeom prst="rect">
            <a:avLst/>
          </a:prstGeom>
        </p:spPr>
        <p:txBody>
          <a:bodyPr vert="horz" lIns="0" tIns="0" rIns="0" bIns="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p:cNvSpPr>
            <a:spLocks noGrp="1"/>
          </p:cNvSpPr>
          <p:nvPr>
            <p:ph type="ftr" sz="quarter" idx="4"/>
          </p:nvPr>
        </p:nvSpPr>
        <p:spPr>
          <a:xfrm>
            <a:off x="0" y="8774668"/>
            <a:ext cx="6858000" cy="369332"/>
          </a:xfrm>
          <a:prstGeom prst="rect">
            <a:avLst/>
          </a:prstGeom>
        </p:spPr>
        <p:txBody>
          <a:bodyPr vert="horz" lIns="91440" tIns="45720" rIns="91440" bIns="45720" rtlCol="0" anchor="b">
            <a:spAutoFit/>
          </a:bodyPr>
          <a:lstStyle>
            <a:lvl1pPr algn="ctr">
              <a:defRPr lang="en-US"/>
            </a:lvl1pPr>
          </a:lstStyle>
          <a:p>
            <a:endParaRPr lang="en-US"/>
          </a:p>
        </p:txBody>
      </p:sp>
      <p:sp>
        <p:nvSpPr>
          <p:cNvPr id="15" name="Slide Number Placeholder 14"/>
          <p:cNvSpPr>
            <a:spLocks noGrp="1"/>
          </p:cNvSpPr>
          <p:nvPr>
            <p:ph type="sldNum" sz="quarter" idx="5"/>
          </p:nvPr>
        </p:nvSpPr>
        <p:spPr>
          <a:xfrm>
            <a:off x="3886200" y="9183"/>
            <a:ext cx="2971800" cy="458787"/>
          </a:xfrm>
          <a:prstGeom prst="rect">
            <a:avLst/>
          </a:prstGeom>
        </p:spPr>
        <p:txBody>
          <a:bodyPr vert="horz" lIns="91440" tIns="45720" rIns="91440" bIns="45720" rtlCol="0" anchor="b"/>
          <a:lstStyle>
            <a:lvl1pPr algn="r">
              <a:defRPr sz="1200"/>
            </a:lvl1pPr>
          </a:lstStyle>
          <a:p>
            <a:fld id="{56AF3A09-0EB5-429E-B7D0-FB28A7726D23}" type="slidenum">
              <a:rPr lang="en-US" smtClean="0"/>
              <a:t>‹#›</a:t>
            </a:fld>
            <a:endParaRPr lang="en-US"/>
          </a:p>
        </p:txBody>
      </p:sp>
    </p:spTree>
    <p:extLst>
      <p:ext uri="{BB962C8B-B14F-4D97-AF65-F5344CB8AC3E}">
        <p14:creationId xmlns:p14="http://schemas.microsoft.com/office/powerpoint/2010/main" val="2302219137"/>
      </p:ext>
    </p:extLst>
  </p:cSld>
  <p:clrMap bg1="lt1" tx1="dk1" bg2="lt2" tx2="dk2" accent1="accent1" accent2="accent2" accent3="accent3" accent4="accent4" accent5="accent5" accent6="accent6" hlink="hlink" folHlink="folHlink"/>
  <p:hf dt="0"/>
  <p:notesStyle>
    <a:lvl1pPr marL="115888"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1pPr>
    <a:lvl2pPr marL="287338" indent="-117475"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2pPr>
    <a:lvl3pPr marL="457200"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3pPr>
    <a:lvl4pPr marL="627063"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4pPr>
    <a:lvl5pPr marL="860425" indent="-171450"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2" userDrawn="1">
          <p15:clr>
            <a:srgbClr val="F26B43"/>
          </p15:clr>
        </p15:guide>
        <p15:guide id="2" pos="39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6AF3A09-0EB5-429E-B7D0-FB28A7726D23}" type="slidenum">
              <a:rPr lang="en-US" smtClean="0"/>
              <a:t>1</a:t>
            </a:fld>
            <a:endParaRPr lang="en-US"/>
          </a:p>
        </p:txBody>
      </p:sp>
    </p:spTree>
    <p:extLst>
      <p:ext uri="{BB962C8B-B14F-4D97-AF65-F5344CB8AC3E}">
        <p14:creationId xmlns:p14="http://schemas.microsoft.com/office/powerpoint/2010/main" val="28236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51668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80190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1019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9377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02338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88688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22766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72588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4056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234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32814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03689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324215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17761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77634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a:t>RAG is a great way to overcome the knowledge cutoff issue and </a:t>
            </a:r>
          </a:p>
          <a:p>
            <a:r>
              <a:rPr lang="en-US" dirty="0"/>
              <a:t>help the model update its understanding of the world. </a:t>
            </a:r>
          </a:p>
          <a:p>
            <a:r>
              <a:rPr lang="en-US" dirty="0"/>
              <a:t>While you could retrain the model on </a:t>
            </a:r>
            <a:r>
              <a:rPr lang="en-US"/>
              <a:t>new data, </a:t>
            </a:r>
            <a:endParaRPr lang="en-US" dirty="0"/>
          </a:p>
          <a:p>
            <a:r>
              <a:rPr lang="en-US" dirty="0"/>
              <a:t>this would quickly become very expensive. </a:t>
            </a:r>
          </a:p>
          <a:p>
            <a:r>
              <a:rPr lang="en-US" dirty="0"/>
              <a:t>And require repeated retraining to regularly update the model with new </a:t>
            </a:r>
          </a:p>
          <a:p>
            <a:r>
              <a:rPr lang="en-US" dirty="0"/>
              <a:t>knowledge. </a:t>
            </a:r>
          </a:p>
          <a:p>
            <a:r>
              <a:rPr lang="en-US" dirty="0"/>
              <a:t>A more flexible and less expensive way to overcome knowledge cutoffs is to </a:t>
            </a:r>
          </a:p>
          <a:p>
            <a:r>
              <a:rPr lang="en-US" dirty="0"/>
              <a:t>give your model access to additional external data at inference time. </a:t>
            </a:r>
          </a:p>
          <a:p>
            <a:r>
              <a:rPr lang="en-US" dirty="0"/>
              <a:t>RAG is useful in any case where you want the language model to have access to </a:t>
            </a:r>
          </a:p>
          <a:p>
            <a:r>
              <a:rPr lang="en-US" dirty="0"/>
              <a:t>data that it may not have seen. </a:t>
            </a:r>
          </a:p>
          <a:p>
            <a:r>
              <a:rPr lang="en-US" dirty="0"/>
              <a:t>This could be new information documents not included in the original training </a:t>
            </a:r>
          </a:p>
          <a:p>
            <a:r>
              <a:rPr lang="en-US"/>
              <a:t>data, </a:t>
            </a:r>
            <a:r>
              <a:rPr lang="en-US" dirty="0"/>
              <a:t>or proprietary knowledge stored in your organization's private databases. </a:t>
            </a:r>
          </a:p>
          <a:p>
            <a:r>
              <a:rPr lang="en-US" dirty="0"/>
              <a:t>Providing your model with </a:t>
            </a:r>
            <a:r>
              <a:rPr lang="en-US"/>
              <a:t>external information, </a:t>
            </a:r>
            <a:endParaRPr lang="en-US" dirty="0"/>
          </a:p>
          <a:p>
            <a:r>
              <a:rPr lang="en-US" dirty="0"/>
              <a:t>can improve both the relevance and accuracy of its completions. </a:t>
            </a:r>
          </a:p>
          <a:p>
            <a:r>
              <a:rPr lang="en-US" dirty="0"/>
              <a:t>Retrieval augmented generation isn't a specific set </a:t>
            </a:r>
            <a:r>
              <a:rPr lang="en-US"/>
              <a:t>of technologies, </a:t>
            </a:r>
            <a:r>
              <a:rPr lang="en-US" dirty="0"/>
              <a:t>but rather </a:t>
            </a:r>
          </a:p>
          <a:p>
            <a:r>
              <a:rPr lang="en-US" dirty="0"/>
              <a:t>a framework for providing LLMs access to data they did not see during training. </a:t>
            </a:r>
          </a:p>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32018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18367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19931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67210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35039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596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34442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18468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5652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63238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22726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830468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06371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07051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89685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62881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57999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83232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26462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r>
              <a:rPr lang="en-US" sz="1000" baseline="0" dirty="0"/>
              <a:t>ESP Policy </a:t>
            </a:r>
            <a:r>
              <a:rPr lang="en-US" sz="1000" baseline="0" dirty="0" err="1"/>
              <a:t>english</a:t>
            </a:r>
            <a:r>
              <a:rPr lang="en-US" sz="1000" baseline="0" dirty="0"/>
              <a:t> only-4.pdf</a:t>
            </a:r>
          </a:p>
          <a:p>
            <a:r>
              <a:rPr lang="en-US" sz="1000" baseline="0" dirty="0"/>
              <a:t>Participation in the Program is dependent on the Eligible employee submitting Acceptable Grade(s) at the completion of each class/subject. For MOOCs, Eligible employees will submit certificate of completion or assessment at the completion of each class/subject to receive reimbursement. I. Eligible employees wishing to pursue degree programs requiring Special Work Accommodations must use vacation time2 with supervisor approval. Special Work Accommodations include time away from work to attend degree programs with a residency, travel, domestic and/or international trips that cannot be satisfied outside of working hours. Subject to applicable law and regulation, Eligible employees 2 In jurisdictions outside of the United States and Canada, contact your local HR manager for applicable definition of vacation time. Unpublished Work • Raytheon Technologies Corporation 2021 Page 5 of 10 Raytheon Technologies must use vacation time (not to exceed annual vacation allotment and not to exceed 10 business days) and are solely responsible, without reimbursement from RTX, for all travel, meals and/or</a:t>
            </a:r>
          </a:p>
          <a:p>
            <a:r>
              <a:rPr lang="en-US" sz="1000" baseline="0" dirty="0"/>
              <a:t>ESP Policy </a:t>
            </a:r>
            <a:r>
              <a:rPr lang="en-US" sz="1000" baseline="0" dirty="0" err="1"/>
              <a:t>english</a:t>
            </a:r>
            <a:r>
              <a:rPr lang="en-US" sz="1000" baseline="0" dirty="0"/>
              <a:t> only-4.pdf</a:t>
            </a:r>
          </a:p>
          <a:p>
            <a:r>
              <a:rPr lang="en-US" sz="1000" baseline="0" dirty="0"/>
              <a:t>Corporation 2021 Page 5 of 10 Raytheon Technologies must use vacation time (not to exceed annual vacation allotment and not to exceed 10 business days) and are solely responsible, without reimbursement from RTX, for all travel, meals and/or lodging expenses incurred. Educational Paid Time off (“EPTO”) may not be used for Special Work Accommodations. See also Educational Paid Time Off (Section 5 below). Absence With Permission (AWP) and Personal Time may not be used for Special Work Accommodations. J. Doctorate level programs require RTX Sponsorship as outlined in the Exceptions section elsewhere in this Policy. K. Violations of this Policy can result in disciplinary action, which may include termination from the Program. 3. Payments A. The Program pays Tuition for eligible classes/subjects directly to the Accredited Educational Institution for active full- or part-time Eligible employees or those Eligible employees on a military leave of absence. Payments are subject to the applicable Maximum Annual Limits. The Program does not provide coverage for travel, meals and/or lodging expenses for Eligible employees wishing to pursue programs with Special Work Accommodations.</a:t>
            </a:r>
          </a:p>
          <a:p>
            <a:r>
              <a:rPr lang="en-US" sz="1000" baseline="0" dirty="0"/>
              <a:t>113.-2.pdf</a:t>
            </a:r>
          </a:p>
          <a:p>
            <a:r>
              <a:rPr lang="en-US" sz="1000" baseline="0" dirty="0"/>
              <a:t>2 Eligibility 4.2.1 To be eligible for a paid holiday, an employee must work the regularly scheduled workdays immediately before and after the holiday. Holiday pay will also be granted providing the employee is: 1. Absent due to personal illness or injury on either the day before or after the holiday, but not both. 2. Absent due to vacation taken in conjunction with the holiday, providing the employee must have worked the day before or after the vacation/ holiday period. 3. Granted a leave of absence ending the day before or starting the day after the holiday. 4. Absent both days for Military Duty, Jury Duty, Funeral Leave, or as a candidate for, or member of a Public Office. 5. Excused from work for a substantial reason by the Department Manager on either the day before or after the holiday. 6. Retired the day preceding the holiday has attained age 55, and the recognized holiday occurs in the same month as the employee’s last day of work. Document Number: SPG-113 Effective Date: May 30, 2022 Page: 3 Of: 4 P&amp;W Proprietary - Unpublished Work © 2022 PRATT &amp; WHITNEY This document contains no</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6AF3A09-0EB5-429E-B7D0-FB28A7726D23}" type="slidenum">
              <a:rPr lang="en-US" smtClean="0"/>
              <a:t>57</a:t>
            </a:fld>
            <a:endParaRPr lang="en-US"/>
          </a:p>
        </p:txBody>
      </p:sp>
    </p:spTree>
    <p:extLst>
      <p:ext uri="{BB962C8B-B14F-4D97-AF65-F5344CB8AC3E}">
        <p14:creationId xmlns:p14="http://schemas.microsoft.com/office/powerpoint/2010/main" val="1662674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r>
              <a:rPr lang="en-US" b="0" i="0" dirty="0">
                <a:solidFill>
                  <a:srgbClr val="000000"/>
                </a:solidFill>
                <a:effectLst/>
                <a:latin typeface="Inter"/>
              </a:rPr>
              <a:t>Find me all the policies that refer to the Securities and Exchange Commission</a:t>
            </a:r>
          </a:p>
          <a:p>
            <a:r>
              <a:rPr lang="en-US" dirty="0"/>
              <a:t>Include the source name for each fact you use in the response.</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6AF3A09-0EB5-429E-B7D0-FB28A7726D23}" type="slidenum">
              <a:rPr lang="en-US" smtClean="0"/>
              <a:t>85</a:t>
            </a:fld>
            <a:endParaRPr lang="en-US"/>
          </a:p>
        </p:txBody>
      </p:sp>
    </p:spTree>
    <p:extLst>
      <p:ext uri="{BB962C8B-B14F-4D97-AF65-F5344CB8AC3E}">
        <p14:creationId xmlns:p14="http://schemas.microsoft.com/office/powerpoint/2010/main" val="1306298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51194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39806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58518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56887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cs typeface="Calibri"/>
            </a:endParaRP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hidden="1"/>
          <p:cNvSpPr>
            <a:spLocks noGrp="1"/>
          </p:cNvSpPr>
          <p:nvPr>
            <p:ph type="ftr" sz="quarter" idx="11"/>
          </p:nvPr>
        </p:nvSpPr>
        <p:spPr>
          <a:xfrm>
            <a:off x="0" y="8497669"/>
            <a:ext cx="6858000" cy="646331"/>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WARNING - This document contains technical data and / or technology whose export or disclosure to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Persons,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is restricted by the International Traffic in Arms Regulations (ITAR) (22 C.F.R. Section 120-130)
or the Export Administration Regulations (EAR) (15 C.F.R. Section 730-774).  This document CANNOT be exported (e.</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provided to a supplier outside of the United States) or disclosed to a Non-U.S</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Person, wherever located,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until a final jurisdiction and classification determination has been completed and approved </a:t>
            </a: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by Raytheon, </a:t>
            </a: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and any required U.S. Government approvals have been obtained.  Violations are subject to severe criminal penalties.</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E3BB0-C8FD-40D9-9F39-577D7A16329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19841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TX Cover: Logo">
    <p:spTree>
      <p:nvGrpSpPr>
        <p:cNvPr id="1" name=""/>
        <p:cNvGrpSpPr/>
        <p:nvPr/>
      </p:nvGrpSpPr>
      <p:grpSpPr>
        <a:xfrm>
          <a:off x="0" y="0"/>
          <a:ext cx="0" cy="0"/>
          <a:chOff x="0" y="0"/>
          <a:chExt cx="0" cy="0"/>
        </a:xfrm>
      </p:grpSpPr>
      <p:cxnSp>
        <p:nvCxnSpPr>
          <p:cNvPr id="11" name="Straight Connector 10"/>
          <p:cNvCxnSpPr/>
          <p:nvPr userDrawn="1"/>
        </p:nvCxnSpPr>
        <p:spPr>
          <a:xfrm>
            <a:off x="694944" y="126143"/>
            <a:ext cx="10820399" cy="0"/>
          </a:xfrm>
          <a:prstGeom prst="line">
            <a:avLst/>
          </a:prstGeom>
          <a:ln w="254000">
            <a:solidFill>
              <a:srgbClr val="CE112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895354E-608F-934A-99E9-CDE4F58213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02047" y="2276402"/>
            <a:ext cx="8387906" cy="2109533"/>
          </a:xfrm>
          <a:prstGeom prst="rect">
            <a:avLst/>
          </a:prstGeom>
        </p:spPr>
      </p:pic>
    </p:spTree>
    <p:extLst>
      <p:ext uri="{BB962C8B-B14F-4D97-AF65-F5344CB8AC3E}">
        <p14:creationId xmlns:p14="http://schemas.microsoft.com/office/powerpoint/2010/main" val="344863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TX: 2 columns">
    <p:spTree>
      <p:nvGrpSpPr>
        <p:cNvPr id="1" name=""/>
        <p:cNvGrpSpPr/>
        <p:nvPr/>
      </p:nvGrpSpPr>
      <p:grpSpPr>
        <a:xfrm>
          <a:off x="0" y="0"/>
          <a:ext cx="0" cy="0"/>
          <a:chOff x="0" y="0"/>
          <a:chExt cx="0" cy="0"/>
        </a:xfrm>
      </p:grpSpPr>
      <p:sp>
        <p:nvSpPr>
          <p:cNvPr id="13" name="Body 2"/>
          <p:cNvSpPr>
            <a:spLocks noGrp="1"/>
          </p:cNvSpPr>
          <p:nvPr>
            <p:ph type="body" sz="quarter" idx="17" hasCustomPrompt="1"/>
          </p:nvPr>
        </p:nvSpPr>
        <p:spPr>
          <a:xfrm>
            <a:off x="6258629" y="2068033"/>
            <a:ext cx="5247571" cy="3723167"/>
          </a:xfrm>
          <a:noFill/>
        </p:spPr>
        <p:txBody>
          <a:bodyPr rIns="182880"/>
          <a:lstStyle>
            <a:lvl1pPr marL="219456"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Body 1"/>
          <p:cNvSpPr>
            <a:spLocks noGrp="1"/>
          </p:cNvSpPr>
          <p:nvPr>
            <p:ph type="body" sz="quarter" idx="13" hasCustomPrompt="1"/>
          </p:nvPr>
        </p:nvSpPr>
        <p:spPr>
          <a:xfrm>
            <a:off x="696433" y="2068032"/>
            <a:ext cx="5247167" cy="3723167"/>
          </a:xfrm>
          <a:noFill/>
        </p:spPr>
        <p:txBody>
          <a:bodyPr rIns="182880"/>
          <a:lstStyle>
            <a:lvl1pPr marL="219456" indent="-219456" algn="l" defTabSz="914400" rtl="0" eaLnBrk="1" latinLnBrk="0" hangingPunct="1">
              <a:lnSpc>
                <a:spcPct val="100000"/>
              </a:lnSpc>
              <a:spcBef>
                <a:spcPts val="0"/>
              </a:spcBef>
              <a:spcAft>
                <a:spcPts val="600"/>
              </a:spcAft>
              <a:buFont typeface="Arial" panose="020B0604020202020204" pitchFamily="34" charset="0"/>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4" name="Text Placeholder 2"/>
          <p:cNvSpPr>
            <a:spLocks noGrp="1"/>
          </p:cNvSpPr>
          <p:nvPr>
            <p:ph type="body" sz="quarter" idx="22" hasCustomPrompt="1"/>
          </p:nvPr>
        </p:nvSpPr>
        <p:spPr>
          <a:xfrm>
            <a:off x="6248400"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5"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dirty="0"/>
              <a:t>Title. 32 pt. black. Bold. Sentence case. Two lines max.</a:t>
            </a:r>
          </a:p>
        </p:txBody>
      </p:sp>
      <p:sp>
        <p:nvSpPr>
          <p:cNvPr id="9"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dirty="0"/>
              <a:t>Optional takeaway bar. White. Bold. 16 pt. Centered. Sentence case.</a:t>
            </a:r>
          </a:p>
        </p:txBody>
      </p:sp>
    </p:spTree>
    <p:extLst>
      <p:ext uri="{BB962C8B-B14F-4D97-AF65-F5344CB8AC3E}">
        <p14:creationId xmlns:p14="http://schemas.microsoft.com/office/powerpoint/2010/main" val="33016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TX: 3 column">
    <p:spTree>
      <p:nvGrpSpPr>
        <p:cNvPr id="1" name=""/>
        <p:cNvGrpSpPr/>
        <p:nvPr/>
      </p:nvGrpSpPr>
      <p:grpSpPr>
        <a:xfrm>
          <a:off x="0" y="0"/>
          <a:ext cx="0" cy="0"/>
          <a:chOff x="0" y="0"/>
          <a:chExt cx="0" cy="0"/>
        </a:xfrm>
      </p:grpSpPr>
      <p:sp>
        <p:nvSpPr>
          <p:cNvPr id="13" name="Body 3"/>
          <p:cNvSpPr>
            <a:spLocks noGrp="1"/>
          </p:cNvSpPr>
          <p:nvPr>
            <p:ph type="body" sz="quarter" idx="18" hasCustomPrompt="1"/>
          </p:nvPr>
        </p:nvSpPr>
        <p:spPr>
          <a:xfrm>
            <a:off x="8092684" y="2258533"/>
            <a:ext cx="3413515"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Body 2"/>
          <p:cNvSpPr>
            <a:spLocks noGrp="1"/>
          </p:cNvSpPr>
          <p:nvPr>
            <p:ph type="body" sz="quarter" idx="17" hasCustomPrompt="1"/>
          </p:nvPr>
        </p:nvSpPr>
        <p:spPr>
          <a:xfrm>
            <a:off x="4396984" y="2258533"/>
            <a:ext cx="3413516"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Body 1"/>
          <p:cNvSpPr>
            <a:spLocks noGrp="1"/>
          </p:cNvSpPr>
          <p:nvPr>
            <p:ph type="body" sz="quarter" idx="13" hasCustomPrompt="1"/>
          </p:nvPr>
        </p:nvSpPr>
        <p:spPr>
          <a:xfrm>
            <a:off x="696432" y="2258533"/>
            <a:ext cx="3418367" cy="3532667"/>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14" name="Text Placeholder 2"/>
          <p:cNvSpPr>
            <a:spLocks noGrp="1"/>
          </p:cNvSpPr>
          <p:nvPr>
            <p:ph type="body" sz="quarter" idx="21" hasCustomPrompt="1"/>
          </p:nvPr>
        </p:nvSpPr>
        <p:spPr>
          <a:xfrm>
            <a:off x="695325"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5" name="Text Placeholder 2"/>
          <p:cNvSpPr>
            <a:spLocks noGrp="1"/>
          </p:cNvSpPr>
          <p:nvPr>
            <p:ph type="body" sz="quarter" idx="23" hasCustomPrompt="1"/>
          </p:nvPr>
        </p:nvSpPr>
        <p:spPr>
          <a:xfrm>
            <a:off x="4364234"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6" name="Text Placeholder 2"/>
          <p:cNvSpPr>
            <a:spLocks noGrp="1"/>
          </p:cNvSpPr>
          <p:nvPr>
            <p:ph type="body" sz="quarter" idx="24" hasCustomPrompt="1"/>
          </p:nvPr>
        </p:nvSpPr>
        <p:spPr>
          <a:xfrm>
            <a:off x="8077200" y="1572733"/>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7"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dirty="0"/>
              <a:t>Title. 32 pt. black. Bold. Sentence case. Two lines max.</a:t>
            </a:r>
          </a:p>
        </p:txBody>
      </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dirty="0"/>
              <a:t>Optional takeaway bar. White. Bold. 16 pt. Centered. Sentence case.</a:t>
            </a:r>
          </a:p>
        </p:txBody>
      </p:sp>
    </p:spTree>
    <p:extLst>
      <p:ext uri="{BB962C8B-B14F-4D97-AF65-F5344CB8AC3E}">
        <p14:creationId xmlns:p14="http://schemas.microsoft.com/office/powerpoint/2010/main" val="367666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141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TX: 3 columns/photos">
    <p:spTree>
      <p:nvGrpSpPr>
        <p:cNvPr id="1" name=""/>
        <p:cNvGrpSpPr/>
        <p:nvPr/>
      </p:nvGrpSpPr>
      <p:grpSpPr>
        <a:xfrm>
          <a:off x="0" y="0"/>
          <a:ext cx="0" cy="0"/>
          <a:chOff x="0" y="0"/>
          <a:chExt cx="0" cy="0"/>
        </a:xfrm>
      </p:grpSpPr>
      <p:sp>
        <p:nvSpPr>
          <p:cNvPr id="3" name="Picture Placeholder 2"/>
          <p:cNvSpPr>
            <a:spLocks noGrp="1"/>
          </p:cNvSpPr>
          <p:nvPr>
            <p:ph type="pic" sz="quarter" idx="22" hasCustomPrompt="1"/>
          </p:nvPr>
        </p:nvSpPr>
        <p:spPr>
          <a:xfrm>
            <a:off x="685800" y="1153633"/>
            <a:ext cx="3429000" cy="1940443"/>
          </a:xfrm>
          <a:solidFill>
            <a:schemeClr val="bg2"/>
          </a:solidFill>
        </p:spPr>
        <p:txBody>
          <a:bodyPr tIns="365760"/>
          <a:lstStyle>
            <a:lvl1pPr marL="0" indent="0" algn="ctr">
              <a:buNone/>
              <a:defRPr sz="1800"/>
            </a:lvl1pPr>
          </a:lstStyle>
          <a:p>
            <a:r>
              <a:rPr lang="en-US" dirty="0"/>
              <a:t>Click to insert photo</a:t>
            </a:r>
          </a:p>
        </p:txBody>
      </p:sp>
      <p:sp>
        <p:nvSpPr>
          <p:cNvPr id="20" name="Picture Placeholder 2"/>
          <p:cNvSpPr>
            <a:spLocks noGrp="1"/>
          </p:cNvSpPr>
          <p:nvPr>
            <p:ph type="pic" sz="quarter" idx="23" hasCustomPrompt="1"/>
          </p:nvPr>
        </p:nvSpPr>
        <p:spPr>
          <a:xfrm>
            <a:off x="4381500" y="1153633"/>
            <a:ext cx="3429000" cy="1940444"/>
          </a:xfrm>
          <a:solidFill>
            <a:schemeClr val="bg2"/>
          </a:solidFill>
        </p:spPr>
        <p:txBody>
          <a:bodyPr tIns="365760"/>
          <a:lstStyle>
            <a:lvl1pPr marL="0" indent="0" algn="ctr">
              <a:buNone/>
              <a:defRPr sz="1800" baseline="0"/>
            </a:lvl1pPr>
          </a:lstStyle>
          <a:p>
            <a:r>
              <a:rPr lang="en-US" dirty="0"/>
              <a:t>Click to insert photo</a:t>
            </a:r>
          </a:p>
        </p:txBody>
      </p:sp>
      <p:sp>
        <p:nvSpPr>
          <p:cNvPr id="21" name="Picture Placeholder 2"/>
          <p:cNvSpPr>
            <a:spLocks noGrp="1"/>
          </p:cNvSpPr>
          <p:nvPr>
            <p:ph type="pic" sz="quarter" idx="24" hasCustomPrompt="1"/>
          </p:nvPr>
        </p:nvSpPr>
        <p:spPr>
          <a:xfrm>
            <a:off x="8077200" y="1153633"/>
            <a:ext cx="3429000" cy="1940443"/>
          </a:xfrm>
          <a:solidFill>
            <a:schemeClr val="bg2"/>
          </a:solidFill>
        </p:spPr>
        <p:txBody>
          <a:bodyPr tIns="365760"/>
          <a:lstStyle>
            <a:lvl1pPr marL="0" indent="0" algn="ctr">
              <a:buNone/>
              <a:defRPr sz="1800" baseline="0"/>
            </a:lvl1pPr>
          </a:lstStyle>
          <a:p>
            <a:r>
              <a:rPr lang="en-US" dirty="0"/>
              <a:t>Click to insert photo</a:t>
            </a:r>
          </a:p>
        </p:txBody>
      </p:sp>
      <p:sp>
        <p:nvSpPr>
          <p:cNvPr id="1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39"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dirty="0"/>
              <a:t>Title. 32 pt. black. Bold. Sentence case. Two lines max.</a:t>
            </a:r>
          </a:p>
        </p:txBody>
      </p:sp>
      <p:sp>
        <p:nvSpPr>
          <p:cNvPr id="43" name="Body 3"/>
          <p:cNvSpPr>
            <a:spLocks noGrp="1"/>
          </p:cNvSpPr>
          <p:nvPr>
            <p:ph type="body" sz="quarter" idx="18" hasCustomPrompt="1"/>
          </p:nvPr>
        </p:nvSpPr>
        <p:spPr>
          <a:xfrm>
            <a:off x="8077200" y="3849863"/>
            <a:ext cx="3429000" cy="1940442"/>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Body 2"/>
          <p:cNvSpPr>
            <a:spLocks noGrp="1"/>
          </p:cNvSpPr>
          <p:nvPr>
            <p:ph type="body" sz="quarter" idx="17" hasCustomPrompt="1"/>
          </p:nvPr>
        </p:nvSpPr>
        <p:spPr>
          <a:xfrm>
            <a:off x="4381500" y="3849863"/>
            <a:ext cx="3429000" cy="1940443"/>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Body 1"/>
          <p:cNvSpPr>
            <a:spLocks noGrp="1"/>
          </p:cNvSpPr>
          <p:nvPr>
            <p:ph type="body" sz="quarter" idx="13" hasCustomPrompt="1"/>
          </p:nvPr>
        </p:nvSpPr>
        <p:spPr>
          <a:xfrm>
            <a:off x="696433" y="3849863"/>
            <a:ext cx="3418367" cy="1941337"/>
          </a:xfrm>
          <a:noFill/>
        </p:spPr>
        <p:txBody>
          <a:bodyPr rIns="182880"/>
          <a:lstStyle>
            <a:lvl1pPr marL="219451" marR="0" indent="-219451" algn="l" defTabSz="914400" rtl="0" eaLnBrk="1" fontAlgn="auto" latinLnBrk="0" hangingPunct="1">
              <a:lnSpc>
                <a:spcPct val="100000"/>
              </a:lnSpc>
              <a:spcBef>
                <a:spcPct val="0"/>
              </a:spcBef>
              <a:spcAft>
                <a:spcPts val="600"/>
              </a:spcAft>
              <a:buClr>
                <a:srgbClr val="CE1126"/>
              </a:buClr>
              <a:buSzPct val="75000"/>
              <a:buFont typeface="Arial" panose="020B0604020202020204" pitchFamily="34" charset="0"/>
              <a:buChar char="•"/>
              <a:tabLst/>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9" name="Text Placeholder 2"/>
          <p:cNvSpPr>
            <a:spLocks noGrp="1"/>
          </p:cNvSpPr>
          <p:nvPr>
            <p:ph type="body" sz="quarter" idx="21" hasCustomPrompt="1"/>
          </p:nvPr>
        </p:nvSpPr>
        <p:spPr>
          <a:xfrm>
            <a:off x="695325" y="3245300"/>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50" name="Text Placeholder 2"/>
          <p:cNvSpPr>
            <a:spLocks noGrp="1"/>
          </p:cNvSpPr>
          <p:nvPr>
            <p:ph type="body" sz="quarter" idx="26" hasCustomPrompt="1"/>
          </p:nvPr>
        </p:nvSpPr>
        <p:spPr>
          <a:xfrm>
            <a:off x="4364234" y="3245300"/>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51" name="Text Placeholder 2"/>
          <p:cNvSpPr>
            <a:spLocks noGrp="1"/>
          </p:cNvSpPr>
          <p:nvPr>
            <p:ph type="body" sz="quarter" idx="27" hasCustomPrompt="1"/>
          </p:nvPr>
        </p:nvSpPr>
        <p:spPr>
          <a:xfrm>
            <a:off x="8077200" y="3245300"/>
            <a:ext cx="3419475" cy="590931"/>
          </a:xfrm>
          <a:noFill/>
        </p:spPr>
        <p:txBody>
          <a:bodyPr vert="horz" wrap="square" lIns="0" tIns="0" rIns="0" bIns="91440" rtlCol="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grpSp>
        <p:nvGrpSpPr>
          <p:cNvPr id="14" name="Group 13"/>
          <p:cNvGrpSpPr/>
          <p:nvPr userDrawn="1"/>
        </p:nvGrpSpPr>
        <p:grpSpPr>
          <a:xfrm>
            <a:off x="12451178" y="1928415"/>
            <a:ext cx="2769174" cy="390878"/>
            <a:chOff x="12291689" y="2696946"/>
            <a:chExt cx="2769174" cy="390878"/>
          </a:xfrm>
        </p:grpSpPr>
        <p:sp>
          <p:nvSpPr>
            <p:cNvPr id="16" name="Isosceles Triangle 15"/>
            <p:cNvSpPr/>
            <p:nvPr userDrawn="1"/>
          </p:nvSpPr>
          <p:spPr>
            <a:xfrm rot="16200000" flipH="1">
              <a:off x="12187497" y="2801139"/>
              <a:ext cx="390877" cy="182494"/>
            </a:xfrm>
            <a:prstGeom prst="triangle">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FCCEF91-CDE1-7D4E-8E36-0C730E76DDDB}"/>
                </a:ext>
              </a:extLst>
            </p:cNvPr>
            <p:cNvSpPr txBox="1"/>
            <p:nvPr userDrawn="1"/>
          </p:nvSpPr>
          <p:spPr>
            <a:xfrm>
              <a:off x="12474182" y="2696946"/>
              <a:ext cx="2586681" cy="390876"/>
            </a:xfrm>
            <a:prstGeom prst="rect">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111125" lvl="0" indent="-111125">
                <a:lnSpc>
                  <a:spcPct val="90000"/>
                </a:lnSpc>
                <a:spcBef>
                  <a:spcPts val="600"/>
                </a:spcBef>
                <a:buSzPct val="115000"/>
                <a:buFont typeface="Arial" panose="020B0604020202020204" pitchFamily="34" charset="0"/>
                <a:buChar char="•"/>
                <a:defRPr sz="800" b="0" baseline="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spcBef>
                  <a:spcPts val="300"/>
                </a:spcBef>
              </a:pPr>
              <a:r>
                <a:rPr lang="en-US" dirty="0">
                  <a:solidFill>
                    <a:schemeClr val="tx1"/>
                  </a:solidFill>
                </a:rPr>
                <a:t>Click to insert photo</a:t>
              </a:r>
            </a:p>
            <a:p>
              <a:pPr lvl="0">
                <a:spcBef>
                  <a:spcPts val="300"/>
                </a:spcBef>
              </a:pPr>
              <a:r>
                <a:rPr lang="en-US" dirty="0">
                  <a:solidFill>
                    <a:schemeClr val="tx1"/>
                  </a:solidFill>
                </a:rPr>
                <a:t>Delete existing photo to select a new one.</a:t>
              </a:r>
            </a:p>
          </p:txBody>
        </p:sp>
      </p:grpSp>
      <p:sp>
        <p:nvSpPr>
          <p:cNvPr id="22"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dirty="0"/>
              <a:t>Optional takeaway bar. White. Bold. 16 pt. Centered. Sentence case.</a:t>
            </a:r>
          </a:p>
        </p:txBody>
      </p:sp>
    </p:spTree>
    <p:extLst>
      <p:ext uri="{BB962C8B-B14F-4D97-AF65-F5344CB8AC3E}">
        <p14:creationId xmlns:p14="http://schemas.microsoft.com/office/powerpoint/2010/main" val="203999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TX: Text Quad">
    <p:spTree>
      <p:nvGrpSpPr>
        <p:cNvPr id="1" name=""/>
        <p:cNvGrpSpPr/>
        <p:nvPr/>
      </p:nvGrpSpPr>
      <p:grpSpPr>
        <a:xfrm>
          <a:off x="0" y="0"/>
          <a:ext cx="0" cy="0"/>
          <a:chOff x="0" y="0"/>
          <a:chExt cx="0" cy="0"/>
        </a:xfrm>
      </p:grpSpPr>
      <p:sp>
        <p:nvSpPr>
          <p:cNvPr id="14" name="Body 4"/>
          <p:cNvSpPr>
            <a:spLocks noGrp="1"/>
          </p:cNvSpPr>
          <p:nvPr>
            <p:ph type="body" sz="quarter" idx="19" hasCustomPrompt="1"/>
          </p:nvPr>
        </p:nvSpPr>
        <p:spPr>
          <a:xfrm>
            <a:off x="6260431" y="4060048"/>
            <a:ext cx="5257801"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p:txBody>
      </p:sp>
      <p:sp>
        <p:nvSpPr>
          <p:cNvPr id="12" name="Body 3"/>
          <p:cNvSpPr>
            <a:spLocks noGrp="1"/>
          </p:cNvSpPr>
          <p:nvPr>
            <p:ph type="body" sz="quarter" idx="17" hasCustomPrompt="1"/>
          </p:nvPr>
        </p:nvSpPr>
        <p:spPr>
          <a:xfrm>
            <a:off x="6260431" y="1922165"/>
            <a:ext cx="5257800"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p:txBody>
      </p:sp>
      <p:sp>
        <p:nvSpPr>
          <p:cNvPr id="13" name="Body 2"/>
          <p:cNvSpPr>
            <a:spLocks noGrp="1"/>
          </p:cNvSpPr>
          <p:nvPr>
            <p:ph type="body" sz="quarter" idx="18" hasCustomPrompt="1"/>
          </p:nvPr>
        </p:nvSpPr>
        <p:spPr>
          <a:xfrm>
            <a:off x="697832" y="4060048"/>
            <a:ext cx="5241850" cy="142635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p:txBody>
      </p:sp>
      <p:sp>
        <p:nvSpPr>
          <p:cNvPr id="31" name="Body 1"/>
          <p:cNvSpPr>
            <a:spLocks noGrp="1"/>
          </p:cNvSpPr>
          <p:nvPr>
            <p:ph type="body" sz="quarter" idx="13" hasCustomPrompt="1"/>
          </p:nvPr>
        </p:nvSpPr>
        <p:spPr>
          <a:xfrm>
            <a:off x="698345" y="1922165"/>
            <a:ext cx="5240823" cy="1426464"/>
          </a:xfrm>
          <a:noFill/>
        </p:spPr>
        <p:txBody>
          <a:bodyPr rIns="182880"/>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baseline="0" dirty="0" smtClean="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lang="en-US" sz="1800" kern="1200" dirty="0" smtClean="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p:txBody>
      </p:sp>
      <p:sp>
        <p:nvSpPr>
          <p:cNvPr id="23"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15" name="Text Placeholder 2"/>
          <p:cNvSpPr>
            <a:spLocks noGrp="1"/>
          </p:cNvSpPr>
          <p:nvPr>
            <p:ph type="body" sz="quarter" idx="21" hasCustomPrompt="1"/>
          </p:nvPr>
        </p:nvSpPr>
        <p:spPr>
          <a:xfrm>
            <a:off x="6271500"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6" name="Text Placeholder 2"/>
          <p:cNvSpPr>
            <a:spLocks noGrp="1"/>
          </p:cNvSpPr>
          <p:nvPr>
            <p:ph type="body" sz="quarter" idx="25" hasCustomPrompt="1"/>
          </p:nvPr>
        </p:nvSpPr>
        <p:spPr>
          <a:xfrm>
            <a:off x="699757" y="158053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7" name="Text Placeholder 2"/>
          <p:cNvSpPr>
            <a:spLocks noGrp="1"/>
          </p:cNvSpPr>
          <p:nvPr>
            <p:ph type="body" sz="quarter" idx="26" hasCustomPrompt="1"/>
          </p:nvPr>
        </p:nvSpPr>
        <p:spPr>
          <a:xfrm>
            <a:off x="6271500"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8" name="Text Placeholder 2"/>
          <p:cNvSpPr>
            <a:spLocks noGrp="1"/>
          </p:cNvSpPr>
          <p:nvPr>
            <p:ph type="body" sz="quarter" idx="27" hasCustomPrompt="1"/>
          </p:nvPr>
        </p:nvSpPr>
        <p:spPr>
          <a:xfrm>
            <a:off x="699757" y="3714404"/>
            <a:ext cx="5243843"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9"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dirty="0"/>
              <a:t>Title. 32 pt. black. Bold. Sentence case. Two lines max.</a:t>
            </a:r>
          </a:p>
        </p:txBody>
      </p:sp>
      <p:sp>
        <p:nvSpPr>
          <p:cNvPr id="2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dirty="0"/>
              <a:t>Optional takeaway bar. White. Bold. 16 pt. Centered. Sentence case.</a:t>
            </a:r>
          </a:p>
        </p:txBody>
      </p:sp>
    </p:spTree>
    <p:extLst>
      <p:ext uri="{BB962C8B-B14F-4D97-AF65-F5344CB8AC3E}">
        <p14:creationId xmlns:p14="http://schemas.microsoft.com/office/powerpoint/2010/main" val="144522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TX: Blank">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dirty="0"/>
              <a:t>Title. 32 pt. black. Bold. Sentence case. Two lines max.</a:t>
            </a:r>
          </a:p>
        </p:txBody>
      </p:sp>
      <p:sp>
        <p:nvSpPr>
          <p:cNvPr id="5"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dirty="0"/>
              <a:t>Optional takeaway bar. White. Bold. 16 pt. Centered. Sentence case.</a:t>
            </a:r>
          </a:p>
        </p:txBody>
      </p:sp>
    </p:spTree>
    <p:extLst>
      <p:ext uri="{BB962C8B-B14F-4D97-AF65-F5344CB8AC3E}">
        <p14:creationId xmlns:p14="http://schemas.microsoft.com/office/powerpoint/2010/main" val="184974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TX: Blank w/ Red Subhead">
    <p:spTree>
      <p:nvGrpSpPr>
        <p:cNvPr id="1" name=""/>
        <p:cNvGrpSpPr/>
        <p:nvPr/>
      </p:nvGrpSpPr>
      <p:grpSpPr>
        <a:xfrm>
          <a:off x="0" y="0"/>
          <a:ext cx="0" cy="0"/>
          <a:chOff x="0" y="0"/>
          <a:chExt cx="0" cy="0"/>
        </a:xfrm>
      </p:grpSpPr>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dirty="0"/>
              <a:t>Title. 32 pt. black. Bold. Sentence case. Two lines max.</a:t>
            </a:r>
          </a:p>
        </p:txBody>
      </p:sp>
      <p:sp>
        <p:nvSpPr>
          <p:cNvPr id="7" name="Text Placeholder 7"/>
          <p:cNvSpPr>
            <a:spLocks noGrp="1"/>
          </p:cNvSpPr>
          <p:nvPr>
            <p:ph type="body" sz="quarter" idx="17" hasCustomPrompt="1"/>
          </p:nvPr>
        </p:nvSpPr>
        <p:spPr>
          <a:xfrm>
            <a:off x="694944" y="1143000"/>
            <a:ext cx="10820399" cy="419100"/>
          </a:xfrm>
        </p:spPr>
        <p:txBody>
          <a:bodyPr/>
          <a:lstStyle>
            <a:lvl1pPr marL="0" indent="0">
              <a:buNone/>
              <a:defRPr sz="2400" b="1">
                <a:solidFill>
                  <a:schemeClr val="tx2"/>
                </a:solidFill>
              </a:defRPr>
            </a:lvl1pPr>
          </a:lstStyle>
          <a:p>
            <a:pPr lvl="0"/>
            <a:r>
              <a:rPr lang="en-US" dirty="0"/>
              <a:t>Subhead. 24 pt. RTX red. Bold. Sentence case. </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dirty="0"/>
              <a:t>Optional takeaway bar. White. Bold. 16 pt. Centered. Sentence case.</a:t>
            </a:r>
          </a:p>
        </p:txBody>
      </p:sp>
    </p:spTree>
    <p:extLst>
      <p:ext uri="{BB962C8B-B14F-4D97-AF65-F5344CB8AC3E}">
        <p14:creationId xmlns:p14="http://schemas.microsoft.com/office/powerpoint/2010/main" val="109732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RTX Cover: business images">
    <p:spTree>
      <p:nvGrpSpPr>
        <p:cNvPr id="1" name=""/>
        <p:cNvGrpSpPr/>
        <p:nvPr/>
      </p:nvGrpSpPr>
      <p:grpSpPr>
        <a:xfrm>
          <a:off x="0" y="0"/>
          <a:ext cx="0" cy="0"/>
          <a:chOff x="0" y="0"/>
          <a:chExt cx="0" cy="0"/>
        </a:xfrm>
      </p:grpSpPr>
      <p:sp>
        <p:nvSpPr>
          <p:cNvPr id="8" name="Date"/>
          <p:cNvSpPr>
            <a:spLocks noGrp="1"/>
          </p:cNvSpPr>
          <p:nvPr>
            <p:ph type="body" sz="quarter" idx="14" hasCustomPrompt="1"/>
          </p:nvPr>
        </p:nvSpPr>
        <p:spPr>
          <a:xfrm>
            <a:off x="6256021" y="6182964"/>
            <a:ext cx="1866900" cy="187579"/>
          </a:xfrm>
          <a:noFill/>
        </p:spPr>
        <p:txBody>
          <a:bodyPr/>
          <a:lstStyle>
            <a:lvl1pPr>
              <a:defRPr sz="12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Apr. 6, 2020</a:t>
            </a:r>
          </a:p>
        </p:txBody>
      </p:sp>
      <p:sp>
        <p:nvSpPr>
          <p:cNvPr id="7" name="Presenters"/>
          <p:cNvSpPr>
            <a:spLocks noGrp="1"/>
          </p:cNvSpPr>
          <p:nvPr>
            <p:ph type="body" sz="quarter" idx="13" hasCustomPrompt="1"/>
          </p:nvPr>
        </p:nvSpPr>
        <p:spPr>
          <a:xfrm>
            <a:off x="6248401" y="5619679"/>
            <a:ext cx="5257799" cy="307829"/>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16 pt. black.</a:t>
            </a:r>
          </a:p>
        </p:txBody>
      </p:sp>
      <p:sp>
        <p:nvSpPr>
          <p:cNvPr id="2" name="Title"/>
          <p:cNvSpPr>
            <a:spLocks noGrp="1"/>
          </p:cNvSpPr>
          <p:nvPr>
            <p:ph type="title" hasCustomPrompt="1"/>
          </p:nvPr>
        </p:nvSpPr>
        <p:spPr>
          <a:xfrm>
            <a:off x="6248401" y="4725618"/>
            <a:ext cx="5257800" cy="814851"/>
          </a:xfrm>
          <a:noFill/>
        </p:spPr>
        <p:txBody>
          <a:bodyPr anchor="t" anchorCtr="0"/>
          <a:lstStyle>
            <a:lvl1pPr defTabSz="914400">
              <a:spcBef>
                <a:spcPct val="0"/>
              </a:spcBef>
              <a:defRPr sz="2500">
                <a:solidFill>
                  <a:schemeClr val="tx1"/>
                </a:solidFill>
              </a:defRPr>
            </a:lvl1pPr>
          </a:lstStyle>
          <a:p>
            <a:pPr lvl="0" defTabSz="914400">
              <a:spcBef>
                <a:spcPct val="0"/>
              </a:spcBef>
            </a:pPr>
            <a:r>
              <a:rPr lang="en-US"/>
              <a:t>Title 25 pt. black. Bold. </a:t>
            </a:r>
            <a:br>
              <a:rPr lang="en-US"/>
            </a:br>
            <a:r>
              <a:rPr lang="en-US"/>
              <a:t>Sentence case.</a:t>
            </a:r>
          </a:p>
        </p:txBody>
      </p:sp>
      <p:pic>
        <p:nvPicPr>
          <p:cNvPr id="27" name="Picture 26" descr="A picture containing photo, building, different, airplane&#10;&#10;Description automatically generated">
            <a:extLst>
              <a:ext uri="{FF2B5EF4-FFF2-40B4-BE49-F238E27FC236}">
                <a16:creationId xmlns:a16="http://schemas.microsoft.com/office/drawing/2014/main" id="{68EBD8AC-68E7-9B4E-856E-132A7683B17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602" y="0"/>
            <a:ext cx="12201602" cy="3999272"/>
          </a:xfrm>
          <a:prstGeom prst="rect">
            <a:avLst/>
          </a:prstGeom>
        </p:spPr>
      </p:pic>
      <p:pic>
        <p:nvPicPr>
          <p:cNvPr id="29" name="Picture 28">
            <a:extLst>
              <a:ext uri="{FF2B5EF4-FFF2-40B4-BE49-F238E27FC236}">
                <a16:creationId xmlns:a16="http://schemas.microsoft.com/office/drawing/2014/main" id="{5DC5BCBB-A3BC-3B42-9080-3B0B58BA51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5800" y="4718370"/>
            <a:ext cx="4081351" cy="1026447"/>
          </a:xfrm>
          <a:prstGeom prst="rect">
            <a:avLst/>
          </a:prstGeom>
        </p:spPr>
      </p:pic>
    </p:spTree>
    <p:extLst>
      <p:ext uri="{BB962C8B-B14F-4D97-AF65-F5344CB8AC3E}">
        <p14:creationId xmlns:p14="http://schemas.microsoft.com/office/powerpoint/2010/main" val="7589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TX End Slide">
    <p:spTree>
      <p:nvGrpSpPr>
        <p:cNvPr id="1" name=""/>
        <p:cNvGrpSpPr/>
        <p:nvPr/>
      </p:nvGrpSpPr>
      <p:grpSpPr>
        <a:xfrm>
          <a:off x="0" y="0"/>
          <a:ext cx="0" cy="0"/>
          <a:chOff x="0" y="0"/>
          <a:chExt cx="0" cy="0"/>
        </a:xfrm>
      </p:grpSpPr>
      <p:sp>
        <p:nvSpPr>
          <p:cNvPr id="9" name="Picture Placeholder 5"/>
          <p:cNvSpPr>
            <a:spLocks noGrp="1"/>
          </p:cNvSpPr>
          <p:nvPr>
            <p:ph type="pic" sz="quarter" idx="16" hasCustomPrompt="1"/>
          </p:nvPr>
        </p:nvSpPr>
        <p:spPr>
          <a:xfrm>
            <a:off x="0" y="0"/>
            <a:ext cx="12192001" cy="6172200"/>
          </a:xfrm>
          <a:solidFill>
            <a:schemeClr val="accent4"/>
          </a:solidFill>
        </p:spPr>
        <p:txBody>
          <a:bodyPr tIns="548640"/>
          <a:lstStyle>
            <a:lvl1pPr algn="ctr">
              <a:defRPr b="0" baseline="0"/>
            </a:lvl1pPr>
          </a:lstStyle>
          <a:p>
            <a:r>
              <a:rPr lang="en-US" dirty="0"/>
              <a:t>Click to insert photo</a:t>
            </a:r>
          </a:p>
        </p:txBody>
      </p:sp>
      <p:sp>
        <p:nvSpPr>
          <p:cNvPr id="8"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14" name="Section title"/>
          <p:cNvSpPr>
            <a:spLocks noGrp="1"/>
          </p:cNvSpPr>
          <p:nvPr>
            <p:ph type="title" hasCustomPrompt="1"/>
          </p:nvPr>
        </p:nvSpPr>
        <p:spPr>
          <a:xfrm>
            <a:off x="694944" y="2057400"/>
            <a:ext cx="8944356" cy="2057400"/>
          </a:xfrm>
          <a:noFill/>
        </p:spPr>
        <p:txBody>
          <a:bodyPr vert="horz" wrap="square" lIns="0" tIns="0" rIns="0" bIns="0" rtlCol="0" anchor="ctr" anchorCtr="0">
            <a:noAutofit/>
          </a:bodyPr>
          <a:lstStyle>
            <a:lvl1pPr>
              <a:defRPr lang="en-US"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dirty="0"/>
              <a:t>Section title. 55 pt. black. Bold. Sentence case. </a:t>
            </a:r>
          </a:p>
        </p:txBody>
      </p:sp>
      <p:grpSp>
        <p:nvGrpSpPr>
          <p:cNvPr id="12" name="Group 11"/>
          <p:cNvGrpSpPr/>
          <p:nvPr userDrawn="1"/>
        </p:nvGrpSpPr>
        <p:grpSpPr>
          <a:xfrm>
            <a:off x="12291689" y="2696946"/>
            <a:ext cx="2769174" cy="390878"/>
            <a:chOff x="12291689" y="2696946"/>
            <a:chExt cx="2769174" cy="390878"/>
          </a:xfrm>
        </p:grpSpPr>
        <p:sp>
          <p:nvSpPr>
            <p:cNvPr id="13" name="Isosceles Triangle 12"/>
            <p:cNvSpPr/>
            <p:nvPr userDrawn="1"/>
          </p:nvSpPr>
          <p:spPr>
            <a:xfrm rot="16200000" flipH="1">
              <a:off x="12187497" y="2801139"/>
              <a:ext cx="390877" cy="182494"/>
            </a:xfrm>
            <a:prstGeom prst="triangle">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FCCEF91-CDE1-7D4E-8E36-0C730E76DDDB}"/>
                </a:ext>
              </a:extLst>
            </p:cNvPr>
            <p:cNvSpPr txBox="1"/>
            <p:nvPr userDrawn="1"/>
          </p:nvSpPr>
          <p:spPr>
            <a:xfrm>
              <a:off x="12474182" y="2696946"/>
              <a:ext cx="2586681" cy="390876"/>
            </a:xfrm>
            <a:prstGeom prst="rect">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111125" lvl="0" indent="-111125">
                <a:lnSpc>
                  <a:spcPct val="90000"/>
                </a:lnSpc>
                <a:spcBef>
                  <a:spcPts val="600"/>
                </a:spcBef>
                <a:buSzPct val="115000"/>
                <a:buFont typeface="Arial" panose="020B0604020202020204" pitchFamily="34" charset="0"/>
                <a:buChar char="•"/>
                <a:defRPr sz="800" b="0" baseline="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spcBef>
                  <a:spcPts val="300"/>
                </a:spcBef>
              </a:pPr>
              <a:r>
                <a:rPr lang="en-US" dirty="0">
                  <a:solidFill>
                    <a:schemeClr val="tx1"/>
                  </a:solidFill>
                </a:rPr>
                <a:t>Click to insert photo</a:t>
              </a:r>
            </a:p>
            <a:p>
              <a:pPr lvl="0">
                <a:spcBef>
                  <a:spcPts val="300"/>
                </a:spcBef>
              </a:pPr>
              <a:r>
                <a:rPr lang="en-US" dirty="0">
                  <a:solidFill>
                    <a:schemeClr val="tx1"/>
                  </a:solidFill>
                </a:rPr>
                <a:t>Delete existing photo to select a new one.</a:t>
              </a:r>
            </a:p>
          </p:txBody>
        </p:sp>
      </p:grpSp>
    </p:spTree>
    <p:extLst>
      <p:ext uri="{BB962C8B-B14F-4D97-AF65-F5344CB8AC3E}">
        <p14:creationId xmlns:p14="http://schemas.microsoft.com/office/powerpoint/2010/main" val="333385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TX Section Break">
    <p:spTree>
      <p:nvGrpSpPr>
        <p:cNvPr id="1" name=""/>
        <p:cNvGrpSpPr/>
        <p:nvPr/>
      </p:nvGrpSpPr>
      <p:grpSpPr>
        <a:xfrm>
          <a:off x="0" y="0"/>
          <a:ext cx="0" cy="0"/>
          <a:chOff x="0" y="0"/>
          <a:chExt cx="0" cy="0"/>
        </a:xfrm>
      </p:grpSpPr>
      <p:sp>
        <p:nvSpPr>
          <p:cNvPr id="14" name="Section title"/>
          <p:cNvSpPr>
            <a:spLocks noGrp="1"/>
          </p:cNvSpPr>
          <p:nvPr userDrawn="1">
            <p:ph type="title" hasCustomPrompt="1"/>
          </p:nvPr>
        </p:nvSpPr>
        <p:spPr>
          <a:xfrm>
            <a:off x="694944" y="2615600"/>
            <a:ext cx="8944356" cy="1430314"/>
          </a:xfrm>
          <a:noFill/>
        </p:spPr>
        <p:txBody>
          <a:bodyPr vert="horz" wrap="square" lIns="0" tIns="0" rIns="0" bIns="0" rtlCol="0" anchor="ctr" anchorCtr="0">
            <a:noAutofit/>
          </a:bodyPr>
          <a:lstStyle>
            <a:lvl1pPr>
              <a:defRPr lang="en-US" baseline="0" dirty="0">
                <a:latin typeface="Arial" panose="020B0604020202020204" pitchFamily="34" charset="0"/>
                <a:ea typeface="+mn-ea"/>
                <a:cs typeface="Arial" panose="020B0604020202020204" pitchFamily="34" charset="0"/>
              </a:defRPr>
            </a:lvl1pPr>
          </a:lstStyle>
          <a:p>
            <a:pPr marL="0" lvl="0">
              <a:spcBef>
                <a:spcPts val="1000"/>
              </a:spcBef>
              <a:buSzPct val="115000"/>
              <a:buFont typeface="Arial" panose="020B0604020202020204" pitchFamily="34" charset="0"/>
            </a:pPr>
            <a:r>
              <a:rPr lang="en-US" dirty="0"/>
              <a:t>Section title. 55 pt. black. Bold. Sentence case. </a:t>
            </a:r>
          </a:p>
        </p:txBody>
      </p:sp>
      <p:sp>
        <p:nvSpPr>
          <p:cNvPr id="15" name="Presenters"/>
          <p:cNvSpPr>
            <a:spLocks noGrp="1"/>
          </p:cNvSpPr>
          <p:nvPr userDrawn="1">
            <p:ph type="body" sz="quarter" idx="13" hasCustomPrompt="1"/>
          </p:nvPr>
        </p:nvSpPr>
        <p:spPr>
          <a:xfrm>
            <a:off x="694944" y="2057400"/>
            <a:ext cx="8944356" cy="294732"/>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16 pt. black. Sentence case.</a:t>
            </a:r>
          </a:p>
        </p:txBody>
      </p:sp>
      <p:sp>
        <p:nvSpPr>
          <p:cNvPr id="9"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cxnSp>
        <p:nvCxnSpPr>
          <p:cNvPr id="5" name="Straight Arrow Connector 4">
            <a:extLst>
              <a:ext uri="{FF2B5EF4-FFF2-40B4-BE49-F238E27FC236}">
                <a16:creationId xmlns:a16="http://schemas.microsoft.com/office/drawing/2014/main" id="{77F6423F-0296-294C-82CC-04B58C4FDC0E}"/>
              </a:ext>
            </a:extLst>
          </p:cNvPr>
          <p:cNvCxnSpPr>
            <a:cxnSpLocks/>
          </p:cNvCxnSpPr>
          <p:nvPr userDrawn="1"/>
        </p:nvCxnSpPr>
        <p:spPr>
          <a:xfrm flipV="1">
            <a:off x="685800" y="4116978"/>
            <a:ext cx="10820400" cy="11994"/>
          </a:xfrm>
          <a:prstGeom prst="straightConnector1">
            <a:avLst/>
          </a:prstGeom>
          <a:ln w="127000">
            <a:solidFill>
              <a:srgbClr val="CE11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45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TX Color Palette">
    <p:spTree>
      <p:nvGrpSpPr>
        <p:cNvPr id="1" name=""/>
        <p:cNvGrpSpPr/>
        <p:nvPr/>
      </p:nvGrpSpPr>
      <p:grpSpPr>
        <a:xfrm>
          <a:off x="0" y="0"/>
          <a:ext cx="0" cy="0"/>
          <a:chOff x="0" y="0"/>
          <a:chExt cx="0" cy="0"/>
        </a:xfrm>
      </p:grpSpPr>
      <p:sp>
        <p:nvSpPr>
          <p:cNvPr id="15" name="TextBox 14"/>
          <p:cNvSpPr txBox="1"/>
          <p:nvPr userDrawn="1"/>
        </p:nvSpPr>
        <p:spPr>
          <a:xfrm>
            <a:off x="685800" y="532098"/>
            <a:ext cx="10896600" cy="486287"/>
          </a:xfrm>
          <a:prstGeom prst="rect">
            <a:avLst/>
          </a:prstGeom>
        </p:spPr>
        <p:txBody>
          <a:bodyPr vert="horz" lIns="0" tIns="0" rIns="0" bIns="0" rtlCol="0" anchor="t" anchorCtr="0">
            <a:noAutofit/>
          </a:bodyPr>
          <a:lstStyle>
            <a:lvl1pPr>
              <a:lnSpc>
                <a:spcPct val="80000"/>
              </a:lnSpc>
              <a:spcBef>
                <a:spcPct val="0"/>
              </a:spcBef>
              <a:buNone/>
              <a:defRPr sz="3200" b="1">
                <a:solidFill>
                  <a:schemeClr val="tx2"/>
                </a:solidFill>
                <a:latin typeface="+mj-lt"/>
                <a:ea typeface="+mj-ea"/>
                <a:cs typeface="+mj-cs"/>
              </a:defRPr>
            </a:lvl1pPr>
          </a:lstStyle>
          <a:p>
            <a:pPr lvl="0"/>
            <a:r>
              <a:rPr lang="en-US" dirty="0">
                <a:solidFill>
                  <a:schemeClr val="tx1"/>
                </a:solidFill>
              </a:rPr>
              <a:t>RTX color palettes</a:t>
            </a:r>
          </a:p>
        </p:txBody>
      </p:sp>
      <p:sp>
        <p:nvSpPr>
          <p:cNvPr id="30" name="Rectangle 29"/>
          <p:cNvSpPr/>
          <p:nvPr/>
        </p:nvSpPr>
        <p:spPr>
          <a:xfrm>
            <a:off x="685800" y="1681717"/>
            <a:ext cx="2398594" cy="646331"/>
          </a:xfrm>
          <a:prstGeom prst="rect">
            <a:avLst/>
          </a:prstGeom>
          <a:noFill/>
        </p:spPr>
        <p:txBody>
          <a:bodyPr wrap="square" lIns="0" tIns="0" rIns="0" bIns="0">
            <a:spAutoFit/>
          </a:bodyPr>
          <a:lstStyle/>
          <a:p>
            <a:pPr marL="0" lvl="1"/>
            <a:r>
              <a:rPr lang="en-US" sz="1400" b="1" dirty="0"/>
              <a:t>RTX PRIMARY PALETTE</a:t>
            </a:r>
          </a:p>
          <a:p>
            <a:pPr marL="0" lvl="1"/>
            <a:r>
              <a:rPr lang="en-US" sz="1400" dirty="0"/>
              <a:t>Predominant brand colors to be used for all presentations.</a:t>
            </a:r>
          </a:p>
        </p:txBody>
      </p:sp>
      <p:sp>
        <p:nvSpPr>
          <p:cNvPr id="31" name="Rectangle 30"/>
          <p:cNvSpPr/>
          <p:nvPr/>
        </p:nvSpPr>
        <p:spPr>
          <a:xfrm>
            <a:off x="685800" y="4147563"/>
            <a:ext cx="3002028" cy="1723549"/>
          </a:xfrm>
          <a:prstGeom prst="rect">
            <a:avLst/>
          </a:prstGeom>
          <a:noFill/>
        </p:spPr>
        <p:txBody>
          <a:bodyPr wrap="square" lIns="0" tIns="0" rIns="0" bIns="0">
            <a:spAutoFit/>
          </a:bodyPr>
          <a:lstStyle/>
          <a:p>
            <a:pPr marL="0" lvl="1"/>
            <a:r>
              <a:rPr lang="en-US" sz="1400" b="1" dirty="0"/>
              <a:t>RTX</a:t>
            </a:r>
            <a:r>
              <a:rPr lang="en-US" sz="1400" b="1" baseline="0" dirty="0"/>
              <a:t> SECONDARY PALETTE</a:t>
            </a:r>
            <a:endParaRPr lang="en-US" sz="1400" b="1" dirty="0"/>
          </a:p>
          <a:p>
            <a:pPr marL="0" lvl="1"/>
            <a:r>
              <a:rPr lang="en-US" sz="1400" dirty="0"/>
              <a:t>Accent colors only</a:t>
            </a:r>
            <a:r>
              <a:rPr lang="en-US" sz="1400" baseline="0" dirty="0"/>
              <a:t> </a:t>
            </a:r>
            <a:r>
              <a:rPr lang="en-US" sz="1400" dirty="0"/>
              <a:t>for use in charts and graphs with many data points.</a:t>
            </a:r>
          </a:p>
          <a:p>
            <a:pPr marL="0" lvl="1"/>
            <a:endParaRPr lang="en-US" sz="1400" dirty="0"/>
          </a:p>
          <a:p>
            <a:pPr marL="0" lvl="1"/>
            <a:r>
              <a:rPr lang="en-US" sz="1400" dirty="0"/>
              <a:t>These additional</a:t>
            </a:r>
            <a:r>
              <a:rPr lang="en-US" sz="1400" baseline="0" dirty="0"/>
              <a:t> colors should only be used in PowerPoint presentations when needed to clearly communicate a message to your audience. </a:t>
            </a:r>
            <a:endParaRPr lang="en-US" sz="1400" dirty="0"/>
          </a:p>
        </p:txBody>
      </p:sp>
      <p:pic>
        <p:nvPicPr>
          <p:cNvPr id="6" name="Picture 5"/>
          <p:cNvPicPr>
            <a:picLocks noChangeAspect="1"/>
          </p:cNvPicPr>
          <p:nvPr userDrawn="1"/>
        </p:nvPicPr>
        <p:blipFill>
          <a:blip r:embed="rId2"/>
          <a:stretch>
            <a:fillRect/>
          </a:stretch>
        </p:blipFill>
        <p:spPr>
          <a:xfrm>
            <a:off x="3785159" y="3957469"/>
            <a:ext cx="7610722" cy="1061627"/>
          </a:xfrm>
          <a:prstGeom prst="rect">
            <a:avLst/>
          </a:prstGeom>
        </p:spPr>
      </p:pic>
      <p:pic>
        <p:nvPicPr>
          <p:cNvPr id="8" name="Picture 7"/>
          <p:cNvPicPr>
            <a:picLocks noChangeAspect="1"/>
          </p:cNvPicPr>
          <p:nvPr userDrawn="1"/>
        </p:nvPicPr>
        <p:blipFill>
          <a:blip r:embed="rId3"/>
          <a:stretch>
            <a:fillRect/>
          </a:stretch>
        </p:blipFill>
        <p:spPr>
          <a:xfrm>
            <a:off x="3867047" y="1581625"/>
            <a:ext cx="7359012" cy="2079058"/>
          </a:xfrm>
          <a:prstGeom prst="rect">
            <a:avLst/>
          </a:prstGeom>
        </p:spPr>
      </p:pic>
    </p:spTree>
    <p:extLst>
      <p:ext uri="{BB962C8B-B14F-4D97-AF65-F5344CB8AC3E}">
        <p14:creationId xmlns:p14="http://schemas.microsoft.com/office/powerpoint/2010/main" val="428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TX Cover: Text">
    <p:spTree>
      <p:nvGrpSpPr>
        <p:cNvPr id="1" name=""/>
        <p:cNvGrpSpPr/>
        <p:nvPr/>
      </p:nvGrpSpPr>
      <p:grpSpPr>
        <a:xfrm>
          <a:off x="0" y="0"/>
          <a:ext cx="0" cy="0"/>
          <a:chOff x="0" y="0"/>
          <a:chExt cx="0" cy="0"/>
        </a:xfrm>
      </p:grpSpPr>
      <p:sp>
        <p:nvSpPr>
          <p:cNvPr id="8" name="Date"/>
          <p:cNvSpPr>
            <a:spLocks noGrp="1"/>
          </p:cNvSpPr>
          <p:nvPr>
            <p:ph type="body" sz="quarter" idx="14" hasCustomPrompt="1"/>
          </p:nvPr>
        </p:nvSpPr>
        <p:spPr>
          <a:xfrm>
            <a:off x="8077200" y="5262726"/>
            <a:ext cx="1866900" cy="187579"/>
          </a:xfrm>
          <a:noFill/>
        </p:spPr>
        <p:txBody>
          <a:bodyPr/>
          <a:lstStyle>
            <a:lvl1pPr>
              <a:defRPr sz="1400" b="1">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Date</a:t>
            </a:r>
          </a:p>
        </p:txBody>
      </p:sp>
      <p:sp>
        <p:nvSpPr>
          <p:cNvPr id="7" name="Presenters"/>
          <p:cNvSpPr>
            <a:spLocks noGrp="1"/>
          </p:cNvSpPr>
          <p:nvPr>
            <p:ph type="body" sz="quarter" idx="13" hasCustomPrompt="1"/>
          </p:nvPr>
        </p:nvSpPr>
        <p:spPr>
          <a:xfrm>
            <a:off x="8077199" y="4235572"/>
            <a:ext cx="3429001" cy="635908"/>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Name, Title, Function. 18 pt. black.</a:t>
            </a:r>
          </a:p>
        </p:txBody>
      </p:sp>
      <p:sp>
        <p:nvSpPr>
          <p:cNvPr id="2" name="Title"/>
          <p:cNvSpPr>
            <a:spLocks noGrp="1"/>
          </p:cNvSpPr>
          <p:nvPr>
            <p:ph type="title" hasCustomPrompt="1"/>
          </p:nvPr>
        </p:nvSpPr>
        <p:spPr>
          <a:xfrm>
            <a:off x="8086343" y="2414671"/>
            <a:ext cx="3419857" cy="1472187"/>
          </a:xfrm>
          <a:noFill/>
        </p:spPr>
        <p:txBody>
          <a:bodyPr anchor="t" anchorCtr="0"/>
          <a:lstStyle>
            <a:lvl1pPr defTabSz="914400">
              <a:spcBef>
                <a:spcPct val="0"/>
              </a:spcBef>
              <a:defRPr sz="3200">
                <a:solidFill>
                  <a:schemeClr val="tx1"/>
                </a:solidFill>
              </a:defRPr>
            </a:lvl1pPr>
          </a:lstStyle>
          <a:p>
            <a:pPr lvl="0" defTabSz="914400">
              <a:spcBef>
                <a:spcPct val="0"/>
              </a:spcBef>
            </a:pPr>
            <a:r>
              <a:rPr lang="en-US" dirty="0"/>
              <a:t>Title 32 pt. black. Bold. Sentence case.</a:t>
            </a:r>
          </a:p>
        </p:txBody>
      </p:sp>
      <p:pic>
        <p:nvPicPr>
          <p:cNvPr id="10" name="Picture 9">
            <a:extLst>
              <a:ext uri="{FF2B5EF4-FFF2-40B4-BE49-F238E27FC236}">
                <a16:creationId xmlns:a16="http://schemas.microsoft.com/office/drawing/2014/main" id="{5895354E-608F-934A-99E9-CDE4F58213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2838" y="2416362"/>
            <a:ext cx="5690856" cy="1431233"/>
          </a:xfrm>
          <a:prstGeom prst="rect">
            <a:avLst/>
          </a:prstGeom>
        </p:spPr>
      </p:pic>
      <p:cxnSp>
        <p:nvCxnSpPr>
          <p:cNvPr id="9" name="Straight Connector 8"/>
          <p:cNvCxnSpPr/>
          <p:nvPr userDrawn="1"/>
        </p:nvCxnSpPr>
        <p:spPr>
          <a:xfrm>
            <a:off x="694944" y="126143"/>
            <a:ext cx="10820399" cy="0"/>
          </a:xfrm>
          <a:prstGeom prst="line">
            <a:avLst/>
          </a:prstGeom>
          <a:ln w="254000">
            <a:solidFill>
              <a:srgbClr val="CE11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14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RTX Cover: business images">
    <p:spTree>
      <p:nvGrpSpPr>
        <p:cNvPr id="1" name=""/>
        <p:cNvGrpSpPr/>
        <p:nvPr/>
      </p:nvGrpSpPr>
      <p:grpSpPr>
        <a:xfrm>
          <a:off x="0" y="0"/>
          <a:ext cx="0" cy="0"/>
          <a:chOff x="0" y="0"/>
          <a:chExt cx="0" cy="0"/>
        </a:xfrm>
      </p:grpSpPr>
      <p:sp>
        <p:nvSpPr>
          <p:cNvPr id="8" name="Date"/>
          <p:cNvSpPr>
            <a:spLocks noGrp="1"/>
          </p:cNvSpPr>
          <p:nvPr>
            <p:ph type="body" sz="quarter" idx="14" hasCustomPrompt="1"/>
          </p:nvPr>
        </p:nvSpPr>
        <p:spPr>
          <a:xfrm>
            <a:off x="6256021" y="6182964"/>
            <a:ext cx="1866900" cy="187579"/>
          </a:xfrm>
          <a:noFill/>
        </p:spPr>
        <p:txBody>
          <a:bodyPr/>
          <a:lstStyle>
            <a:lvl1pPr>
              <a:defRPr sz="12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Date</a:t>
            </a:r>
          </a:p>
        </p:txBody>
      </p:sp>
      <p:sp>
        <p:nvSpPr>
          <p:cNvPr id="7" name="Presenters"/>
          <p:cNvSpPr>
            <a:spLocks noGrp="1"/>
          </p:cNvSpPr>
          <p:nvPr>
            <p:ph type="body" sz="quarter" idx="13" hasCustomPrompt="1"/>
          </p:nvPr>
        </p:nvSpPr>
        <p:spPr>
          <a:xfrm>
            <a:off x="6248401" y="5619679"/>
            <a:ext cx="5257799" cy="307829"/>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Name, Title, Function. 16 pt. black.</a:t>
            </a:r>
          </a:p>
        </p:txBody>
      </p:sp>
      <p:sp>
        <p:nvSpPr>
          <p:cNvPr id="2" name="Title"/>
          <p:cNvSpPr>
            <a:spLocks noGrp="1"/>
          </p:cNvSpPr>
          <p:nvPr>
            <p:ph type="title" hasCustomPrompt="1"/>
          </p:nvPr>
        </p:nvSpPr>
        <p:spPr>
          <a:xfrm>
            <a:off x="6248401" y="4725618"/>
            <a:ext cx="5257800" cy="814851"/>
          </a:xfrm>
          <a:noFill/>
        </p:spPr>
        <p:txBody>
          <a:bodyPr anchor="t" anchorCtr="0"/>
          <a:lstStyle>
            <a:lvl1pPr defTabSz="914400">
              <a:spcBef>
                <a:spcPct val="0"/>
              </a:spcBef>
              <a:defRPr sz="2500">
                <a:solidFill>
                  <a:schemeClr val="tx1"/>
                </a:solidFill>
              </a:defRPr>
            </a:lvl1pPr>
          </a:lstStyle>
          <a:p>
            <a:pPr lvl="0" defTabSz="914400">
              <a:spcBef>
                <a:spcPct val="0"/>
              </a:spcBef>
            </a:pPr>
            <a:r>
              <a:rPr lang="en-US" dirty="0"/>
              <a:t>Title 25 pt. black. Bold. </a:t>
            </a:r>
            <a:br>
              <a:rPr lang="en-US" dirty="0"/>
            </a:br>
            <a:r>
              <a:rPr lang="en-US" dirty="0"/>
              <a:t>Sentence case.</a:t>
            </a:r>
          </a:p>
        </p:txBody>
      </p:sp>
      <p:pic>
        <p:nvPicPr>
          <p:cNvPr id="29" name="Picture 28">
            <a:extLst>
              <a:ext uri="{FF2B5EF4-FFF2-40B4-BE49-F238E27FC236}">
                <a16:creationId xmlns:a16="http://schemas.microsoft.com/office/drawing/2014/main" id="{5DC5BCBB-A3BC-3B42-9080-3B0B58BA51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4718370"/>
            <a:ext cx="4081351" cy="1026447"/>
          </a:xfrm>
          <a:prstGeom prst="rect">
            <a:avLst/>
          </a:prstGeom>
        </p:spPr>
      </p:pic>
      <p:grpSp>
        <p:nvGrpSpPr>
          <p:cNvPr id="3" name="Group 2"/>
          <p:cNvGrpSpPr/>
          <p:nvPr userDrawn="1"/>
        </p:nvGrpSpPr>
        <p:grpSpPr>
          <a:xfrm>
            <a:off x="-9602" y="0"/>
            <a:ext cx="12201602" cy="3999273"/>
            <a:chOff x="-9602" y="0"/>
            <a:chExt cx="12201602" cy="3999273"/>
          </a:xfrm>
        </p:grpSpPr>
        <p:pic>
          <p:nvPicPr>
            <p:cNvPr id="27" name="Picture 26" descr="A picture containing photo, building, different, airplane&#10;&#10;Description automatically generated">
              <a:extLst>
                <a:ext uri="{FF2B5EF4-FFF2-40B4-BE49-F238E27FC236}">
                  <a16:creationId xmlns:a16="http://schemas.microsoft.com/office/drawing/2014/main" id="{68EBD8AC-68E7-9B4E-856E-132A7683B177}"/>
                </a:ext>
              </a:extLst>
            </p:cNvPr>
            <p:cNvPicPr>
              <a:picLocks/>
            </p:cNvPicPr>
            <p:nvPr userDrawn="1"/>
          </p:nvPicPr>
          <p:blipFill rotWithShape="1">
            <a:blip r:embed="rId3"/>
            <a:srcRect r="75583"/>
            <a:stretch/>
          </p:blipFill>
          <p:spPr>
            <a:xfrm>
              <a:off x="-9602" y="0"/>
              <a:ext cx="2971800" cy="3999272"/>
            </a:xfrm>
            <a:prstGeom prst="rect">
              <a:avLst/>
            </a:prstGeom>
          </p:spPr>
        </p:pic>
        <p:pic>
          <p:nvPicPr>
            <p:cNvPr id="14" name="Picture 13" descr="A picture containing photo, building, different, airplane&#10;&#10;Description automatically generated">
              <a:extLst>
                <a:ext uri="{FF2B5EF4-FFF2-40B4-BE49-F238E27FC236}">
                  <a16:creationId xmlns:a16="http://schemas.microsoft.com/office/drawing/2014/main" id="{68EBD8AC-68E7-9B4E-856E-132A7683B177}"/>
                </a:ext>
              </a:extLst>
            </p:cNvPr>
            <p:cNvPicPr>
              <a:picLocks/>
            </p:cNvPicPr>
            <p:nvPr userDrawn="1"/>
          </p:nvPicPr>
          <p:blipFill rotWithShape="1">
            <a:blip r:embed="rId3"/>
            <a:srcRect l="25409" r="50174"/>
            <a:stretch/>
          </p:blipFill>
          <p:spPr>
            <a:xfrm>
              <a:off x="3066999" y="1"/>
              <a:ext cx="2971800" cy="3999272"/>
            </a:xfrm>
            <a:prstGeom prst="rect">
              <a:avLst/>
            </a:prstGeom>
          </p:spPr>
        </p:pic>
        <p:pic>
          <p:nvPicPr>
            <p:cNvPr id="15" name="Picture 14" descr="A picture containing photo, building, different, airplane&#10;&#10;Description automatically generated">
              <a:extLst>
                <a:ext uri="{FF2B5EF4-FFF2-40B4-BE49-F238E27FC236}">
                  <a16:creationId xmlns:a16="http://schemas.microsoft.com/office/drawing/2014/main" id="{68EBD8AC-68E7-9B4E-856E-132A7683B177}"/>
                </a:ext>
              </a:extLst>
            </p:cNvPr>
            <p:cNvPicPr>
              <a:picLocks/>
            </p:cNvPicPr>
            <p:nvPr userDrawn="1"/>
          </p:nvPicPr>
          <p:blipFill rotWithShape="1">
            <a:blip r:embed="rId3"/>
            <a:srcRect l="50791" r="24979"/>
            <a:stretch/>
          </p:blipFill>
          <p:spPr>
            <a:xfrm>
              <a:off x="6143599" y="1"/>
              <a:ext cx="2971800" cy="3995928"/>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9220200" y="1"/>
              <a:ext cx="2971800" cy="3995928"/>
            </a:xfrm>
            <a:prstGeom prst="rect">
              <a:avLst/>
            </a:prstGeom>
          </p:spPr>
        </p:pic>
      </p:grpSp>
    </p:spTree>
    <p:extLst>
      <p:ext uri="{BB962C8B-B14F-4D97-AF65-F5344CB8AC3E}">
        <p14:creationId xmlns:p14="http://schemas.microsoft.com/office/powerpoint/2010/main" val="300830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TX Cover: Text/Photo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DC5BCBB-A3BC-3B42-9080-3B0B58BA51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762008"/>
            <a:ext cx="2743201" cy="689906"/>
          </a:xfrm>
          <a:prstGeom prst="rect">
            <a:avLst/>
          </a:prstGeom>
        </p:spPr>
      </p:pic>
      <p:sp>
        <p:nvSpPr>
          <p:cNvPr id="9" name="Rectangle 8"/>
          <p:cNvSpPr/>
          <p:nvPr userDrawn="1"/>
        </p:nvSpPr>
        <p:spPr>
          <a:xfrm>
            <a:off x="0" y="-16042"/>
            <a:ext cx="12192000" cy="571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ction title"/>
          <p:cNvSpPr>
            <a:spLocks noGrp="1"/>
          </p:cNvSpPr>
          <p:nvPr>
            <p:ph type="title" hasCustomPrompt="1"/>
          </p:nvPr>
        </p:nvSpPr>
        <p:spPr>
          <a:xfrm>
            <a:off x="4381500" y="4114800"/>
            <a:ext cx="7124700" cy="971492"/>
          </a:xfrm>
          <a:noFill/>
        </p:spPr>
        <p:txBody>
          <a:bodyPr vert="horz" lIns="0" tIns="0" rIns="0" bIns="0" rtlCol="0" anchor="t" anchorCtr="0">
            <a:noAutofit/>
          </a:bodyPr>
          <a:lstStyle>
            <a:lvl1pPr>
              <a:lnSpc>
                <a:spcPct val="90000"/>
              </a:lnSpc>
              <a:spcBef>
                <a:spcPts val="0"/>
              </a:spcBef>
              <a:defRPr lang="en-US" sz="4000" baseline="0">
                <a:solidFill>
                  <a:schemeClr val="tx1"/>
                </a:solidFill>
                <a:ea typeface="+mn-ea"/>
                <a:cs typeface="+mn-cs"/>
              </a:defRPr>
            </a:lvl1pPr>
          </a:lstStyle>
          <a:p>
            <a:pPr marL="0" lvl="0" indent="0">
              <a:spcBef>
                <a:spcPts val="1000"/>
              </a:spcBef>
              <a:buSzPct val="115000"/>
              <a:buFont typeface="Arial" panose="020B0604020202020204" pitchFamily="34" charset="0"/>
            </a:pPr>
            <a:r>
              <a:rPr lang="en-US" dirty="0"/>
              <a:t>Title 40 pt. black. Bold. Sentence case.</a:t>
            </a:r>
          </a:p>
        </p:txBody>
      </p:sp>
      <p:sp>
        <p:nvSpPr>
          <p:cNvPr id="12" name="Presenters"/>
          <p:cNvSpPr>
            <a:spLocks noGrp="1"/>
          </p:cNvSpPr>
          <p:nvPr>
            <p:ph type="body" sz="quarter" idx="13" hasCustomPrompt="1"/>
          </p:nvPr>
        </p:nvSpPr>
        <p:spPr>
          <a:xfrm>
            <a:off x="4381500" y="5309456"/>
            <a:ext cx="7124700" cy="182290"/>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1">
                <a:solidFill>
                  <a:schemeClr val="accent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16 pt. black. Bold. Sentence case.</a:t>
            </a:r>
          </a:p>
        </p:txBody>
      </p:sp>
      <p:cxnSp>
        <p:nvCxnSpPr>
          <p:cNvPr id="16" name="Straight Connector 15"/>
          <p:cNvCxnSpPr/>
          <p:nvPr userDrawn="1"/>
        </p:nvCxnSpPr>
        <p:spPr>
          <a:xfrm>
            <a:off x="0" y="3787281"/>
            <a:ext cx="4114800" cy="0"/>
          </a:xfrm>
          <a:prstGeom prst="line">
            <a:avLst/>
          </a:prstGeom>
          <a:ln w="2032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Date"/>
          <p:cNvSpPr>
            <a:spLocks noGrp="1"/>
          </p:cNvSpPr>
          <p:nvPr>
            <p:ph type="body" sz="quarter" idx="15" hasCustomPrompt="1"/>
          </p:nvPr>
        </p:nvSpPr>
        <p:spPr>
          <a:xfrm>
            <a:off x="4381500" y="5651814"/>
            <a:ext cx="1562101" cy="126192"/>
          </a:xfrm>
          <a:noFill/>
        </p:spPr>
        <p:txBody>
          <a:bodyPr/>
          <a:lstStyle>
            <a:lvl1pPr>
              <a:defRPr sz="1200" b="0" baseline="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Date</a:t>
            </a:r>
          </a:p>
        </p:txBody>
      </p:sp>
      <p:sp>
        <p:nvSpPr>
          <p:cNvPr id="18" name="Presenters"/>
          <p:cNvSpPr>
            <a:spLocks noGrp="1"/>
          </p:cNvSpPr>
          <p:nvPr>
            <p:ph type="body" sz="quarter" idx="16" hasCustomPrompt="1"/>
          </p:nvPr>
        </p:nvSpPr>
        <p:spPr>
          <a:xfrm>
            <a:off x="685799" y="2824218"/>
            <a:ext cx="3150281" cy="669115"/>
          </a:xfrm>
          <a:noFill/>
        </p:spPr>
        <p:txBody>
          <a:bodyPr vert="horz" lIns="0" tIns="0" rIns="0" bIns="0" rtlCol="0" anchor="b" anchorCtr="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1"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Name, Title, Function. 16 pt. black. Bold. </a:t>
            </a:r>
          </a:p>
        </p:txBody>
      </p:sp>
      <p:sp>
        <p:nvSpPr>
          <p:cNvPr id="15" name="Clearspace note"/>
          <p:cNvSpPr/>
          <p:nvPr userDrawn="1"/>
        </p:nvSpPr>
        <p:spPr>
          <a:xfrm flipH="1">
            <a:off x="12488965" y="3548726"/>
            <a:ext cx="2586681" cy="293948"/>
          </a:xfrm>
          <a:prstGeom prst="homePlate">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nSpc>
                <a:spcPct val="90000"/>
              </a:lnSpc>
              <a:spcBef>
                <a:spcPts val="1000"/>
              </a:spcBef>
              <a:buSzPct val="115000"/>
              <a:buFont typeface="Arial" panose="020B0604020202020204" pitchFamily="34" charset="0"/>
              <a:buNone/>
            </a:pPr>
            <a:r>
              <a:rPr lang="en-US" sz="800" b="0" baseline="0" dirty="0">
                <a:solidFill>
                  <a:schemeClr val="tx1"/>
                </a:solidFill>
              </a:rPr>
              <a:t>Align cover  image to grid lines</a:t>
            </a:r>
          </a:p>
        </p:txBody>
      </p:sp>
      <p:sp>
        <p:nvSpPr>
          <p:cNvPr id="14" name="Picture Placeholder 3"/>
          <p:cNvSpPr>
            <a:spLocks noGrp="1"/>
          </p:cNvSpPr>
          <p:nvPr>
            <p:ph type="pic" sz="quarter" idx="17" hasCustomPrompt="1"/>
          </p:nvPr>
        </p:nvSpPr>
        <p:spPr>
          <a:xfrm>
            <a:off x="4114800" y="-20638"/>
            <a:ext cx="8077200" cy="3716338"/>
          </a:xfrm>
          <a:solidFill>
            <a:schemeClr val="accent4"/>
          </a:solidFill>
        </p:spPr>
        <p:txBody>
          <a:bodyPr tIns="365760"/>
          <a:lstStyle>
            <a:lvl1pPr algn="ctr">
              <a:defRPr b="0"/>
            </a:lvl1pPr>
          </a:lstStyle>
          <a:p>
            <a:r>
              <a:rPr lang="en-US" dirty="0"/>
              <a:t>Click to insert photo</a:t>
            </a:r>
          </a:p>
        </p:txBody>
      </p:sp>
      <p:grpSp>
        <p:nvGrpSpPr>
          <p:cNvPr id="2" name="Group 1"/>
          <p:cNvGrpSpPr/>
          <p:nvPr userDrawn="1"/>
        </p:nvGrpSpPr>
        <p:grpSpPr>
          <a:xfrm>
            <a:off x="12317391" y="2032206"/>
            <a:ext cx="2766590" cy="792012"/>
            <a:chOff x="12290811" y="2032206"/>
            <a:chExt cx="2766590" cy="792012"/>
          </a:xfrm>
        </p:grpSpPr>
        <p:sp>
          <p:nvSpPr>
            <p:cNvPr id="20" name="TextBox 19">
              <a:extLst>
                <a:ext uri="{FF2B5EF4-FFF2-40B4-BE49-F238E27FC236}">
                  <a16:creationId xmlns:a16="http://schemas.microsoft.com/office/drawing/2014/main" id="{3FCCEF91-CDE1-7D4E-8E36-0C730E76DDDB}"/>
                </a:ext>
              </a:extLst>
            </p:cNvPr>
            <p:cNvSpPr txBox="1"/>
            <p:nvPr userDrawn="1"/>
          </p:nvSpPr>
          <p:spPr>
            <a:xfrm>
              <a:off x="12470720" y="2032206"/>
              <a:ext cx="2586681" cy="792012"/>
            </a:xfrm>
            <a:prstGeom prst="rect">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indent="0">
                <a:lnSpc>
                  <a:spcPct val="90000"/>
                </a:lnSpc>
                <a:spcBef>
                  <a:spcPts val="1000"/>
                </a:spcBef>
                <a:buSzPct val="115000"/>
                <a:buFont typeface="Arial" panose="020B0604020202020204" pitchFamily="34" charset="0"/>
                <a:buNone/>
                <a:defRPr sz="800" b="0" baseline="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1125" lvl="0" indent="-111125">
                <a:spcBef>
                  <a:spcPts val="600"/>
                </a:spcBef>
                <a:buFont typeface="Arial" panose="020B0604020202020204" pitchFamily="34" charset="0"/>
                <a:buChar char="•"/>
              </a:pPr>
              <a:r>
                <a:rPr lang="en-US" dirty="0">
                  <a:solidFill>
                    <a:schemeClr val="tx1"/>
                  </a:solidFill>
                </a:rPr>
                <a:t>Click to insert photo</a:t>
              </a:r>
            </a:p>
            <a:p>
              <a:pPr marL="111125" lvl="0" indent="-111125">
                <a:spcBef>
                  <a:spcPts val="600"/>
                </a:spcBef>
                <a:buFont typeface="Arial" panose="020B0604020202020204" pitchFamily="34" charset="0"/>
                <a:buChar char="•"/>
              </a:pPr>
              <a:r>
                <a:rPr lang="en-US" dirty="0">
                  <a:solidFill>
                    <a:schemeClr val="tx1"/>
                  </a:solidFill>
                </a:rPr>
                <a:t>Delete existing photo to select a new one.</a:t>
              </a:r>
            </a:p>
            <a:p>
              <a:pPr marL="111125" lvl="0" indent="-111125">
                <a:spcBef>
                  <a:spcPts val="600"/>
                </a:spcBef>
                <a:buFont typeface="Arial" panose="020B0604020202020204" pitchFamily="34" charset="0"/>
                <a:buChar char="•"/>
              </a:pPr>
              <a:r>
                <a:rPr lang="en-US" dirty="0">
                  <a:solidFill>
                    <a:schemeClr val="tx1"/>
                  </a:solidFill>
                </a:rPr>
                <a:t>Contact Advanced Media for assistance with alternative cover images.</a:t>
              </a:r>
            </a:p>
          </p:txBody>
        </p:sp>
        <p:sp>
          <p:nvSpPr>
            <p:cNvPr id="21" name="Isosceles Triangle 20"/>
            <p:cNvSpPr/>
            <p:nvPr userDrawn="1"/>
          </p:nvSpPr>
          <p:spPr>
            <a:xfrm rot="16200000" flipH="1">
              <a:off x="12008304" y="2339911"/>
              <a:ext cx="747507" cy="182494"/>
            </a:xfrm>
            <a:prstGeom prst="triangle">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947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28" userDrawn="1">
          <p15:clr>
            <a:srgbClr val="FBAE40"/>
          </p15:clr>
        </p15:guide>
        <p15:guide id="2" pos="25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RTX Cover: Text/Photo 2">
    <p:spTree>
      <p:nvGrpSpPr>
        <p:cNvPr id="1" name=""/>
        <p:cNvGrpSpPr/>
        <p:nvPr/>
      </p:nvGrpSpPr>
      <p:grpSpPr>
        <a:xfrm>
          <a:off x="0" y="0"/>
          <a:ext cx="0" cy="0"/>
          <a:chOff x="0" y="0"/>
          <a:chExt cx="0" cy="0"/>
        </a:xfrm>
      </p:grpSpPr>
      <p:sp>
        <p:nvSpPr>
          <p:cNvPr id="20" name="Picture Placeholder 5"/>
          <p:cNvSpPr>
            <a:spLocks noGrp="1"/>
          </p:cNvSpPr>
          <p:nvPr>
            <p:ph type="pic" sz="quarter" idx="17" hasCustomPrompt="1"/>
          </p:nvPr>
        </p:nvSpPr>
        <p:spPr>
          <a:xfrm>
            <a:off x="3066854" y="-23813"/>
            <a:ext cx="2975562" cy="4014216"/>
          </a:xfrm>
          <a:solidFill>
            <a:schemeClr val="accent2"/>
          </a:solidFill>
        </p:spPr>
        <p:txBody>
          <a:bodyPr tIns="365760"/>
          <a:lstStyle>
            <a:lvl1pPr algn="ctr">
              <a:defRPr b="0">
                <a:solidFill>
                  <a:schemeClr val="bg1"/>
                </a:solidFill>
              </a:defRPr>
            </a:lvl1pPr>
          </a:lstStyle>
          <a:p>
            <a:r>
              <a:rPr lang="en-US" dirty="0"/>
              <a:t>Click to insert photo</a:t>
            </a:r>
          </a:p>
        </p:txBody>
      </p:sp>
      <p:sp>
        <p:nvSpPr>
          <p:cNvPr id="21" name="Picture Placeholder 5"/>
          <p:cNvSpPr>
            <a:spLocks noGrp="1"/>
          </p:cNvSpPr>
          <p:nvPr>
            <p:ph type="pic" sz="quarter" idx="18" hasCustomPrompt="1"/>
          </p:nvPr>
        </p:nvSpPr>
        <p:spPr>
          <a:xfrm>
            <a:off x="6141646" y="-23813"/>
            <a:ext cx="2975562" cy="4014216"/>
          </a:xfrm>
          <a:solidFill>
            <a:schemeClr val="accent2"/>
          </a:solidFill>
        </p:spPr>
        <p:txBody>
          <a:bodyPr tIns="365760"/>
          <a:lstStyle>
            <a:lvl1pPr algn="ctr">
              <a:defRPr b="0">
                <a:solidFill>
                  <a:schemeClr val="bg1"/>
                </a:solidFill>
              </a:defRPr>
            </a:lvl1pPr>
          </a:lstStyle>
          <a:p>
            <a:r>
              <a:rPr lang="en-US" dirty="0"/>
              <a:t>Click to insert photo</a:t>
            </a:r>
          </a:p>
        </p:txBody>
      </p:sp>
      <p:sp>
        <p:nvSpPr>
          <p:cNvPr id="22" name="Picture Placeholder 5"/>
          <p:cNvSpPr>
            <a:spLocks noGrp="1"/>
          </p:cNvSpPr>
          <p:nvPr>
            <p:ph type="pic" sz="quarter" idx="19" hasCustomPrompt="1"/>
          </p:nvPr>
        </p:nvSpPr>
        <p:spPr>
          <a:xfrm>
            <a:off x="9216438" y="-23813"/>
            <a:ext cx="2975562" cy="4014216"/>
          </a:xfrm>
          <a:solidFill>
            <a:schemeClr val="accent2"/>
          </a:solidFill>
        </p:spPr>
        <p:txBody>
          <a:bodyPr tIns="365760"/>
          <a:lstStyle>
            <a:lvl1pPr algn="ctr">
              <a:defRPr b="0">
                <a:solidFill>
                  <a:schemeClr val="bg1"/>
                </a:solidFill>
              </a:defRPr>
            </a:lvl1pPr>
          </a:lstStyle>
          <a:p>
            <a:r>
              <a:rPr lang="en-US" dirty="0"/>
              <a:t>Click to insert photo</a:t>
            </a:r>
          </a:p>
        </p:txBody>
      </p:sp>
      <p:sp>
        <p:nvSpPr>
          <p:cNvPr id="12" name="Picture Placeholder 5"/>
          <p:cNvSpPr>
            <a:spLocks noGrp="1"/>
          </p:cNvSpPr>
          <p:nvPr>
            <p:ph type="pic" sz="quarter" idx="16" hasCustomPrompt="1"/>
          </p:nvPr>
        </p:nvSpPr>
        <p:spPr>
          <a:xfrm>
            <a:off x="-7938" y="-23813"/>
            <a:ext cx="2975562" cy="4014216"/>
          </a:xfrm>
          <a:solidFill>
            <a:schemeClr val="accent2"/>
          </a:solidFill>
        </p:spPr>
        <p:txBody>
          <a:bodyPr tIns="365760"/>
          <a:lstStyle>
            <a:lvl1pPr algn="ctr">
              <a:defRPr b="0">
                <a:solidFill>
                  <a:schemeClr val="bg1"/>
                </a:solidFill>
              </a:defRPr>
            </a:lvl1pPr>
          </a:lstStyle>
          <a:p>
            <a:r>
              <a:rPr lang="en-US" dirty="0"/>
              <a:t>Click to insert photo</a:t>
            </a:r>
          </a:p>
        </p:txBody>
      </p:sp>
      <p:sp>
        <p:nvSpPr>
          <p:cNvPr id="11" name="Clearspace note"/>
          <p:cNvSpPr/>
          <p:nvPr userDrawn="1"/>
        </p:nvSpPr>
        <p:spPr>
          <a:xfrm flipH="1">
            <a:off x="12524980" y="4878916"/>
            <a:ext cx="2420380" cy="272204"/>
          </a:xfrm>
          <a:prstGeom prst="homePlate">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nSpc>
                <a:spcPct val="90000"/>
              </a:lnSpc>
              <a:spcBef>
                <a:spcPts val="1000"/>
              </a:spcBef>
              <a:buSzPct val="115000"/>
              <a:buFont typeface="Arial" panose="020B0604020202020204" pitchFamily="34" charset="0"/>
              <a:buNone/>
            </a:pPr>
            <a:r>
              <a:rPr lang="en-US" sz="800" b="0" baseline="0" dirty="0">
                <a:solidFill>
                  <a:schemeClr val="tx1"/>
                </a:solidFill>
              </a:rPr>
              <a:t>Align cover  image to grid line</a:t>
            </a:r>
          </a:p>
        </p:txBody>
      </p:sp>
      <p:grpSp>
        <p:nvGrpSpPr>
          <p:cNvPr id="17" name="Group 16"/>
          <p:cNvGrpSpPr/>
          <p:nvPr userDrawn="1"/>
        </p:nvGrpSpPr>
        <p:grpSpPr>
          <a:xfrm>
            <a:off x="12349070" y="1973973"/>
            <a:ext cx="2772200" cy="1019338"/>
            <a:chOff x="12285201" y="2032206"/>
            <a:chExt cx="2772200" cy="1019338"/>
          </a:xfrm>
        </p:grpSpPr>
        <p:sp>
          <p:nvSpPr>
            <p:cNvPr id="18" name="TextBox 17">
              <a:extLst>
                <a:ext uri="{FF2B5EF4-FFF2-40B4-BE49-F238E27FC236}">
                  <a16:creationId xmlns:a16="http://schemas.microsoft.com/office/drawing/2014/main" id="{3FCCEF91-CDE1-7D4E-8E36-0C730E76DDDB}"/>
                </a:ext>
              </a:extLst>
            </p:cNvPr>
            <p:cNvSpPr txBox="1"/>
            <p:nvPr userDrawn="1"/>
          </p:nvSpPr>
          <p:spPr>
            <a:xfrm>
              <a:off x="12470720" y="2032206"/>
              <a:ext cx="2586681" cy="1019338"/>
            </a:xfrm>
            <a:prstGeom prst="rect">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indent="0">
                <a:lnSpc>
                  <a:spcPct val="90000"/>
                </a:lnSpc>
                <a:spcBef>
                  <a:spcPts val="1000"/>
                </a:spcBef>
                <a:buSzPct val="115000"/>
                <a:buFont typeface="Arial" panose="020B0604020202020204" pitchFamily="34" charset="0"/>
                <a:buNone/>
                <a:defRPr sz="800" b="0" baseline="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1125" lvl="0" indent="-111125">
                <a:spcBef>
                  <a:spcPts val="600"/>
                </a:spcBef>
                <a:buFont typeface="Arial" panose="020B0604020202020204" pitchFamily="34" charset="0"/>
                <a:buChar char="•"/>
              </a:pPr>
              <a:r>
                <a:rPr lang="en-US" dirty="0">
                  <a:solidFill>
                    <a:schemeClr val="tx1"/>
                  </a:solidFill>
                </a:rPr>
                <a:t>Click to insert photo</a:t>
              </a:r>
            </a:p>
            <a:p>
              <a:pPr marL="111125" lvl="0" indent="-111125">
                <a:spcBef>
                  <a:spcPts val="600"/>
                </a:spcBef>
                <a:buFont typeface="Arial" panose="020B0604020202020204" pitchFamily="34" charset="0"/>
                <a:buChar char="•"/>
              </a:pPr>
              <a:r>
                <a:rPr lang="en-US" dirty="0">
                  <a:solidFill>
                    <a:schemeClr val="tx1"/>
                  </a:solidFill>
                </a:rPr>
                <a:t>Delete existing photo to select a new one.</a:t>
              </a:r>
            </a:p>
            <a:p>
              <a:pPr marL="111125" marR="0" lvl="0" indent="-111125" algn="l" defTabSz="914400" rtl="0" eaLnBrk="1" fontAlgn="auto" latinLnBrk="0" hangingPunct="1">
                <a:lnSpc>
                  <a:spcPct val="90000"/>
                </a:lnSpc>
                <a:spcBef>
                  <a:spcPts val="600"/>
                </a:spcBef>
                <a:spcAft>
                  <a:spcPts val="0"/>
                </a:spcAft>
                <a:buClrTx/>
                <a:buSzPct val="115000"/>
                <a:buFont typeface="Arial" panose="020B0604020202020204" pitchFamily="34" charset="0"/>
                <a:buChar char="•"/>
                <a:tabLst/>
                <a:defRPr/>
              </a:pPr>
              <a:r>
                <a:rPr lang="en-US" dirty="0">
                  <a:solidFill>
                    <a:schemeClr val="tx1"/>
                  </a:solidFill>
                </a:rPr>
                <a:t>Ensure the photo is dark enough for the white title and subhead to be clearly readable.</a:t>
              </a:r>
            </a:p>
            <a:p>
              <a:pPr marL="111125" lvl="0" indent="-111125">
                <a:spcBef>
                  <a:spcPts val="600"/>
                </a:spcBef>
                <a:buFont typeface="Arial" panose="020B0604020202020204" pitchFamily="34" charset="0"/>
                <a:buChar char="•"/>
              </a:pPr>
              <a:r>
                <a:rPr lang="en-US" dirty="0">
                  <a:solidFill>
                    <a:schemeClr val="tx1"/>
                  </a:solidFill>
                </a:rPr>
                <a:t>Contact Advanced Media for assistance with alternative cover images.</a:t>
              </a:r>
            </a:p>
          </p:txBody>
        </p:sp>
        <p:sp>
          <p:nvSpPr>
            <p:cNvPr id="19" name="Isosceles Triangle 18"/>
            <p:cNvSpPr/>
            <p:nvPr userDrawn="1"/>
          </p:nvSpPr>
          <p:spPr>
            <a:xfrm rot="16200000" flipH="1">
              <a:off x="11886756" y="2470605"/>
              <a:ext cx="979384" cy="182494"/>
            </a:xfrm>
            <a:prstGeom prst="triangle">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Date"/>
          <p:cNvSpPr>
            <a:spLocks noGrp="1"/>
          </p:cNvSpPr>
          <p:nvPr>
            <p:ph type="body" sz="quarter" idx="14" hasCustomPrompt="1"/>
          </p:nvPr>
        </p:nvSpPr>
        <p:spPr>
          <a:xfrm>
            <a:off x="6256021" y="6182964"/>
            <a:ext cx="1866900" cy="187579"/>
          </a:xfrm>
          <a:noFill/>
        </p:spPr>
        <p:txBody>
          <a:bodyPr/>
          <a:lstStyle>
            <a:lvl1pPr>
              <a:defRPr sz="12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Date</a:t>
            </a:r>
          </a:p>
        </p:txBody>
      </p:sp>
      <p:sp>
        <p:nvSpPr>
          <p:cNvPr id="15" name="Presenters"/>
          <p:cNvSpPr>
            <a:spLocks noGrp="1"/>
          </p:cNvSpPr>
          <p:nvPr>
            <p:ph type="body" sz="quarter" idx="13" hasCustomPrompt="1"/>
          </p:nvPr>
        </p:nvSpPr>
        <p:spPr>
          <a:xfrm>
            <a:off x="6248401" y="5619679"/>
            <a:ext cx="5257799" cy="307829"/>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Name, Title, Function. 16 pt. black.</a:t>
            </a:r>
          </a:p>
        </p:txBody>
      </p:sp>
      <p:sp>
        <p:nvSpPr>
          <p:cNvPr id="16" name="Title"/>
          <p:cNvSpPr>
            <a:spLocks noGrp="1"/>
          </p:cNvSpPr>
          <p:nvPr>
            <p:ph type="title" hasCustomPrompt="1"/>
          </p:nvPr>
        </p:nvSpPr>
        <p:spPr>
          <a:xfrm>
            <a:off x="6248401" y="4725618"/>
            <a:ext cx="5257800" cy="814851"/>
          </a:xfrm>
          <a:noFill/>
        </p:spPr>
        <p:txBody>
          <a:bodyPr anchor="t" anchorCtr="0"/>
          <a:lstStyle>
            <a:lvl1pPr defTabSz="914400">
              <a:spcBef>
                <a:spcPct val="0"/>
              </a:spcBef>
              <a:defRPr sz="2500">
                <a:solidFill>
                  <a:schemeClr val="tx1"/>
                </a:solidFill>
              </a:defRPr>
            </a:lvl1pPr>
          </a:lstStyle>
          <a:p>
            <a:pPr lvl="0" defTabSz="914400">
              <a:spcBef>
                <a:spcPct val="0"/>
              </a:spcBef>
            </a:pPr>
            <a:r>
              <a:rPr lang="en-US" dirty="0"/>
              <a:t>Title 25 pt. black. Bold. </a:t>
            </a:r>
            <a:br>
              <a:rPr lang="en-US" dirty="0"/>
            </a:br>
            <a:r>
              <a:rPr lang="en-US" dirty="0"/>
              <a:t>Sentence case.</a:t>
            </a:r>
          </a:p>
        </p:txBody>
      </p:sp>
      <p:pic>
        <p:nvPicPr>
          <p:cNvPr id="23" name="Picture 22">
            <a:extLst>
              <a:ext uri="{FF2B5EF4-FFF2-40B4-BE49-F238E27FC236}">
                <a16:creationId xmlns:a16="http://schemas.microsoft.com/office/drawing/2014/main" id="{5DC5BCBB-A3BC-3B42-9080-3B0B58BA51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4718370"/>
            <a:ext cx="4081351" cy="1026447"/>
          </a:xfrm>
          <a:prstGeom prst="rect">
            <a:avLst/>
          </a:prstGeom>
        </p:spPr>
      </p:pic>
    </p:spTree>
    <p:extLst>
      <p:ext uri="{BB962C8B-B14F-4D97-AF65-F5344CB8AC3E}">
        <p14:creationId xmlns:p14="http://schemas.microsoft.com/office/powerpoint/2010/main" val="270442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52">
          <p15:clr>
            <a:srgbClr val="FBAE40"/>
          </p15:clr>
        </p15:guide>
        <p15:guide id="2" orient="horz" pos="3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TX Cover: Text/Photo 2">
    <p:spTree>
      <p:nvGrpSpPr>
        <p:cNvPr id="1" name=""/>
        <p:cNvGrpSpPr/>
        <p:nvPr/>
      </p:nvGrpSpPr>
      <p:grpSpPr>
        <a:xfrm>
          <a:off x="0" y="0"/>
          <a:ext cx="0" cy="0"/>
          <a:chOff x="0" y="0"/>
          <a:chExt cx="0" cy="0"/>
        </a:xfrm>
      </p:grpSpPr>
      <p:sp>
        <p:nvSpPr>
          <p:cNvPr id="12" name="Picture Placeholder 5"/>
          <p:cNvSpPr>
            <a:spLocks noGrp="1"/>
          </p:cNvSpPr>
          <p:nvPr>
            <p:ph type="pic" sz="quarter" idx="16" hasCustomPrompt="1"/>
          </p:nvPr>
        </p:nvSpPr>
        <p:spPr>
          <a:xfrm>
            <a:off x="-7938" y="-23813"/>
            <a:ext cx="12199938" cy="5014913"/>
          </a:xfrm>
          <a:solidFill>
            <a:schemeClr val="accent2"/>
          </a:solidFill>
        </p:spPr>
        <p:txBody>
          <a:bodyPr tIns="365760"/>
          <a:lstStyle>
            <a:lvl1pPr algn="ctr">
              <a:defRPr b="0">
                <a:solidFill>
                  <a:schemeClr val="bg1"/>
                </a:solidFill>
              </a:defRPr>
            </a:lvl1pPr>
          </a:lstStyle>
          <a:p>
            <a:r>
              <a:rPr lang="en-US" dirty="0"/>
              <a:t>Click to insert photo</a:t>
            </a:r>
          </a:p>
        </p:txBody>
      </p:sp>
      <p:sp>
        <p:nvSpPr>
          <p:cNvPr id="8" name="Date"/>
          <p:cNvSpPr>
            <a:spLocks noGrp="1"/>
          </p:cNvSpPr>
          <p:nvPr>
            <p:ph type="body" sz="quarter" idx="14" hasCustomPrompt="1"/>
          </p:nvPr>
        </p:nvSpPr>
        <p:spPr>
          <a:xfrm>
            <a:off x="9944100" y="5502899"/>
            <a:ext cx="1562100" cy="162189"/>
          </a:xfrm>
        </p:spPr>
        <p:txBody>
          <a:bodyPr vert="horz" lIns="91440" tIns="0" rIns="0" bIns="45720" rtlCol="0" anchor="t"/>
          <a:lstStyle>
            <a:lvl1pPr>
              <a:defRPr lang="en-US" sz="1200" b="0" baseline="0" dirty="0" smtClean="0">
                <a:solidFill>
                  <a:schemeClr val="tx1"/>
                </a:solidFill>
                <a:latin typeface="Arial" panose="020B0604020202020204" pitchFamily="34" charset="0"/>
                <a:cs typeface="Arial" panose="020B0604020202020204" pitchFamily="34" charset="0"/>
              </a:defRPr>
            </a:lvl1pPr>
          </a:lstStyle>
          <a:p>
            <a:pPr lvl="0" algn="r" defTabSz="914400"/>
            <a:r>
              <a:rPr lang="en-US" dirty="0"/>
              <a:t>Date</a:t>
            </a:r>
          </a:p>
        </p:txBody>
      </p:sp>
      <p:sp>
        <p:nvSpPr>
          <p:cNvPr id="7" name="Presenters"/>
          <p:cNvSpPr>
            <a:spLocks noGrp="1"/>
          </p:cNvSpPr>
          <p:nvPr>
            <p:ph type="body" sz="quarter" idx="13" hasCustomPrompt="1"/>
          </p:nvPr>
        </p:nvSpPr>
        <p:spPr>
          <a:xfrm>
            <a:off x="4655126" y="5455226"/>
            <a:ext cx="4984173" cy="569381"/>
          </a:xfrm>
          <a:noFill/>
        </p:spPr>
        <p:txBody>
          <a:bodyPr vert="horz" lIns="0" tIns="0" rIns="0" bIns="0" rtlCol="0">
            <a:no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1"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Name, Title, Function. 16 pt. black. Bold. </a:t>
            </a:r>
          </a:p>
        </p:txBody>
      </p:sp>
      <p:sp>
        <p:nvSpPr>
          <p:cNvPr id="2" name="Title"/>
          <p:cNvSpPr>
            <a:spLocks noGrp="1"/>
          </p:cNvSpPr>
          <p:nvPr>
            <p:ph type="title" hasCustomPrompt="1"/>
          </p:nvPr>
        </p:nvSpPr>
        <p:spPr>
          <a:xfrm>
            <a:off x="704573" y="3067000"/>
            <a:ext cx="8917406" cy="1151330"/>
          </a:xfrm>
          <a:noFill/>
        </p:spPr>
        <p:txBody>
          <a:bodyPr anchor="b" anchorCtr="0"/>
          <a:lstStyle>
            <a:lvl1pPr defTabSz="914400">
              <a:spcBef>
                <a:spcPct val="0"/>
              </a:spcBef>
              <a:defRPr sz="4800">
                <a:solidFill>
                  <a:schemeClr val="bg1"/>
                </a:solidFill>
              </a:defRPr>
            </a:lvl1pPr>
          </a:lstStyle>
          <a:p>
            <a:pPr lvl="0" defTabSz="914400">
              <a:spcBef>
                <a:spcPct val="0"/>
              </a:spcBef>
            </a:pPr>
            <a:r>
              <a:rPr lang="en-US" dirty="0"/>
              <a:t>Title 48 pt. white. Bold. Sentence case.</a:t>
            </a:r>
          </a:p>
        </p:txBody>
      </p:sp>
      <p:sp>
        <p:nvSpPr>
          <p:cNvPr id="5" name="Text Placeholder 4"/>
          <p:cNvSpPr>
            <a:spLocks noGrp="1"/>
          </p:cNvSpPr>
          <p:nvPr>
            <p:ph type="body" sz="quarter" idx="15" hasCustomPrompt="1"/>
          </p:nvPr>
        </p:nvSpPr>
        <p:spPr>
          <a:xfrm>
            <a:off x="704572" y="4469686"/>
            <a:ext cx="7105927" cy="216670"/>
          </a:xfrm>
          <a:noFill/>
        </p:spPr>
        <p:txBody>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sz="1600" b="0" baseline="0">
                <a:solidFill>
                  <a:schemeClr val="bg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16 pt. white. Sentence case.</a:t>
            </a:r>
          </a:p>
        </p:txBody>
      </p:sp>
      <p:pic>
        <p:nvPicPr>
          <p:cNvPr id="10" name="Picture 9" descr="A close up of a sign&#10;&#10;Description automatically generated">
            <a:extLst>
              <a:ext uri="{FF2B5EF4-FFF2-40B4-BE49-F238E27FC236}">
                <a16:creationId xmlns:a16="http://schemas.microsoft.com/office/drawing/2014/main" id="{094834F1-6E6E-6949-9106-653F18046AB8}"/>
              </a:ext>
            </a:extLst>
          </p:cNvPr>
          <p:cNvPicPr>
            <a:picLocks noChangeAspect="1"/>
          </p:cNvPicPr>
          <p:nvPr userDrawn="1"/>
        </p:nvPicPr>
        <p:blipFill>
          <a:blip r:embed="rId2"/>
          <a:stretch>
            <a:fillRect/>
          </a:stretch>
        </p:blipFill>
        <p:spPr>
          <a:xfrm>
            <a:off x="685800" y="5371117"/>
            <a:ext cx="2706982" cy="676746"/>
          </a:xfrm>
          <a:prstGeom prst="rect">
            <a:avLst/>
          </a:prstGeom>
        </p:spPr>
      </p:pic>
      <p:sp>
        <p:nvSpPr>
          <p:cNvPr id="11" name="Clearspace note"/>
          <p:cNvSpPr/>
          <p:nvPr userDrawn="1"/>
        </p:nvSpPr>
        <p:spPr>
          <a:xfrm flipH="1">
            <a:off x="12524980" y="4878916"/>
            <a:ext cx="2420380" cy="272204"/>
          </a:xfrm>
          <a:prstGeom prst="homePlate">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nSpc>
                <a:spcPct val="90000"/>
              </a:lnSpc>
              <a:spcBef>
                <a:spcPts val="1000"/>
              </a:spcBef>
              <a:buSzPct val="115000"/>
              <a:buFont typeface="Arial" panose="020B0604020202020204" pitchFamily="34" charset="0"/>
              <a:buNone/>
            </a:pPr>
            <a:r>
              <a:rPr lang="en-US" sz="800" b="0" baseline="0" dirty="0">
                <a:solidFill>
                  <a:schemeClr val="tx1"/>
                </a:solidFill>
              </a:rPr>
              <a:t>Align cover  image to grid line</a:t>
            </a:r>
          </a:p>
        </p:txBody>
      </p:sp>
      <p:grpSp>
        <p:nvGrpSpPr>
          <p:cNvPr id="17" name="Group 16"/>
          <p:cNvGrpSpPr/>
          <p:nvPr userDrawn="1"/>
        </p:nvGrpSpPr>
        <p:grpSpPr>
          <a:xfrm>
            <a:off x="12349070" y="1973973"/>
            <a:ext cx="2772200" cy="1019338"/>
            <a:chOff x="12285201" y="2032206"/>
            <a:chExt cx="2772200" cy="1019338"/>
          </a:xfrm>
        </p:grpSpPr>
        <p:sp>
          <p:nvSpPr>
            <p:cNvPr id="18" name="TextBox 17">
              <a:extLst>
                <a:ext uri="{FF2B5EF4-FFF2-40B4-BE49-F238E27FC236}">
                  <a16:creationId xmlns:a16="http://schemas.microsoft.com/office/drawing/2014/main" id="{3FCCEF91-CDE1-7D4E-8E36-0C730E76DDDB}"/>
                </a:ext>
              </a:extLst>
            </p:cNvPr>
            <p:cNvSpPr txBox="1"/>
            <p:nvPr userDrawn="1"/>
          </p:nvSpPr>
          <p:spPr>
            <a:xfrm>
              <a:off x="12470720" y="2032206"/>
              <a:ext cx="2586681" cy="1019338"/>
            </a:xfrm>
            <a:prstGeom prst="rect">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lvl="0" indent="0">
                <a:lnSpc>
                  <a:spcPct val="90000"/>
                </a:lnSpc>
                <a:spcBef>
                  <a:spcPts val="1000"/>
                </a:spcBef>
                <a:buSzPct val="115000"/>
                <a:buFont typeface="Arial" panose="020B0604020202020204" pitchFamily="34" charset="0"/>
                <a:buNone/>
                <a:defRPr sz="800" b="0" baseline="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1125" lvl="0" indent="-111125">
                <a:spcBef>
                  <a:spcPts val="600"/>
                </a:spcBef>
                <a:buFont typeface="Arial" panose="020B0604020202020204" pitchFamily="34" charset="0"/>
                <a:buChar char="•"/>
              </a:pPr>
              <a:r>
                <a:rPr lang="en-US" dirty="0">
                  <a:solidFill>
                    <a:schemeClr val="tx1"/>
                  </a:solidFill>
                </a:rPr>
                <a:t>Click to insert photo</a:t>
              </a:r>
            </a:p>
            <a:p>
              <a:pPr marL="111125" lvl="0" indent="-111125">
                <a:spcBef>
                  <a:spcPts val="600"/>
                </a:spcBef>
                <a:buFont typeface="Arial" panose="020B0604020202020204" pitchFamily="34" charset="0"/>
                <a:buChar char="•"/>
              </a:pPr>
              <a:r>
                <a:rPr lang="en-US" dirty="0">
                  <a:solidFill>
                    <a:schemeClr val="tx1"/>
                  </a:solidFill>
                </a:rPr>
                <a:t>Delete existing photo to select a new one.</a:t>
              </a:r>
            </a:p>
            <a:p>
              <a:pPr marL="111125" marR="0" lvl="0" indent="-111125" algn="l" defTabSz="914400" rtl="0" eaLnBrk="1" fontAlgn="auto" latinLnBrk="0" hangingPunct="1">
                <a:lnSpc>
                  <a:spcPct val="90000"/>
                </a:lnSpc>
                <a:spcBef>
                  <a:spcPts val="600"/>
                </a:spcBef>
                <a:spcAft>
                  <a:spcPts val="0"/>
                </a:spcAft>
                <a:buClrTx/>
                <a:buSzPct val="115000"/>
                <a:buFont typeface="Arial" panose="020B0604020202020204" pitchFamily="34" charset="0"/>
                <a:buChar char="•"/>
                <a:tabLst/>
                <a:defRPr/>
              </a:pPr>
              <a:r>
                <a:rPr lang="en-US" dirty="0">
                  <a:solidFill>
                    <a:schemeClr val="tx1"/>
                  </a:solidFill>
                </a:rPr>
                <a:t>Ensure the photo is dark enough for the white title and subhead to be clearly readable.</a:t>
              </a:r>
            </a:p>
            <a:p>
              <a:pPr marL="111125" lvl="0" indent="-111125">
                <a:spcBef>
                  <a:spcPts val="600"/>
                </a:spcBef>
                <a:buFont typeface="Arial" panose="020B0604020202020204" pitchFamily="34" charset="0"/>
                <a:buChar char="•"/>
              </a:pPr>
              <a:r>
                <a:rPr lang="en-US" dirty="0">
                  <a:solidFill>
                    <a:schemeClr val="tx1"/>
                  </a:solidFill>
                </a:rPr>
                <a:t>Contact Advanced Media for assistance with alternative cover images.</a:t>
              </a:r>
            </a:p>
          </p:txBody>
        </p:sp>
        <p:sp>
          <p:nvSpPr>
            <p:cNvPr id="19" name="Isosceles Triangle 18"/>
            <p:cNvSpPr/>
            <p:nvPr userDrawn="1"/>
          </p:nvSpPr>
          <p:spPr>
            <a:xfrm rot="16200000" flipH="1">
              <a:off x="11886756" y="2470605"/>
              <a:ext cx="979384" cy="182494"/>
            </a:xfrm>
            <a:prstGeom prst="triangle">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593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52" userDrawn="1">
          <p15:clr>
            <a:srgbClr val="FBAE40"/>
          </p15:clr>
        </p15:guide>
        <p15:guide id="2" orient="horz" pos="31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TX: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6000"/>
            <a:ext cx="10829543" cy="4315200"/>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8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20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20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20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2000" kern="1200" dirty="0">
                <a:solidFill>
                  <a:schemeClr val="tx1"/>
                </a:solidFill>
                <a:latin typeface="+mn-lt"/>
                <a:ea typeface="+mn-ea"/>
                <a:cs typeface="+mn-cs"/>
              </a:defRPr>
            </a:lvl5pPr>
          </a:lstStyle>
          <a:p>
            <a:pPr lvl="0"/>
            <a:r>
              <a:rPr lang="en-US" dirty="0"/>
              <a:t>Main bullet. 28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dirty="0"/>
              <a:t>Title. 32 pt. black. Bold. Sentence 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dirty="0"/>
              <a:t>Optional takeaway bar. White. Bold. 16 pt. Centered. Sentence case.</a:t>
            </a:r>
          </a:p>
        </p:txBody>
      </p:sp>
    </p:spTree>
    <p:extLst>
      <p:ext uri="{BB962C8B-B14F-4D97-AF65-F5344CB8AC3E}">
        <p14:creationId xmlns:p14="http://schemas.microsoft.com/office/powerpoint/2010/main" val="365079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TX: 1 column/photo">
    <p:bg>
      <p:bgRef idx="1001">
        <a:schemeClr val="bg1"/>
      </p:bgRef>
    </p:bg>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51609"/>
            <a:ext cx="3418367" cy="3539591"/>
          </a:xfrm>
          <a:noFill/>
        </p:spPr>
        <p:txBody>
          <a:bodyPr/>
          <a:lstStyle>
            <a:lvl1pPr marL="219451" indent="-219451" algn="l" defTabSz="914400" rtl="0" eaLnBrk="1" latinLnBrk="0" hangingPunct="1">
              <a:lnSpc>
                <a:spcPct val="100000"/>
              </a:lnSpc>
              <a:spcBef>
                <a:spcPct val="0"/>
              </a:spcBef>
              <a:spcAft>
                <a:spcPts val="600"/>
              </a:spcAft>
              <a:buClr>
                <a:srgbClr val="CE1126"/>
              </a:buClr>
              <a:buSzPct val="75000"/>
              <a:buFont typeface="Arial" panose="020B0604020202020204" pitchFamily="34" charset="0"/>
              <a:buChar char="•"/>
              <a:defRPr lang="en-US" sz="1800" kern="120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1800" kern="1200" dirty="0">
                <a:solidFill>
                  <a:schemeClr val="tx1"/>
                </a:solidFill>
                <a:latin typeface="+mn-lt"/>
                <a:ea typeface="+mn-ea"/>
                <a:cs typeface="+mn-cs"/>
              </a:defRPr>
            </a:lvl5pPr>
          </a:lstStyle>
          <a:p>
            <a:pPr lvl="0"/>
            <a:r>
              <a:rPr lang="en-US" dirty="0"/>
              <a:t>Main bullet. 18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7" hasCustomPrompt="1"/>
          </p:nvPr>
        </p:nvSpPr>
        <p:spPr>
          <a:xfrm>
            <a:off x="4381500" y="1572733"/>
            <a:ext cx="7124700" cy="4218468"/>
          </a:xfrm>
          <a:solidFill>
            <a:schemeClr val="bg2"/>
          </a:solidFill>
        </p:spPr>
        <p:txBody>
          <a:bodyPr tIns="1188720"/>
          <a:lstStyle>
            <a:lvl1pPr marL="0" indent="0" algn="ctr">
              <a:buNone/>
              <a:defRPr/>
            </a:lvl1pPr>
          </a:lstStyle>
          <a:p>
            <a:r>
              <a:rPr lang="en-US" dirty="0"/>
              <a:t>Click to insert photo</a:t>
            </a:r>
          </a:p>
        </p:txBody>
      </p:sp>
      <p:sp>
        <p:nvSpPr>
          <p:cNvPr id="1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0"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dirty="0"/>
              <a:t>Title. 32 pt. black. Bold. Sentence case. Two lines max.</a:t>
            </a:r>
          </a:p>
        </p:txBody>
      </p:sp>
      <p:grpSp>
        <p:nvGrpSpPr>
          <p:cNvPr id="5" name="Group 4"/>
          <p:cNvGrpSpPr/>
          <p:nvPr userDrawn="1"/>
        </p:nvGrpSpPr>
        <p:grpSpPr>
          <a:xfrm>
            <a:off x="12291689" y="2696946"/>
            <a:ext cx="2769174" cy="390878"/>
            <a:chOff x="12291689" y="2696946"/>
            <a:chExt cx="2769174" cy="390878"/>
          </a:xfrm>
        </p:grpSpPr>
        <p:sp>
          <p:nvSpPr>
            <p:cNvPr id="4" name="Isosceles Triangle 3"/>
            <p:cNvSpPr/>
            <p:nvPr userDrawn="1"/>
          </p:nvSpPr>
          <p:spPr>
            <a:xfrm rot="16200000" flipH="1">
              <a:off x="12187497" y="2801139"/>
              <a:ext cx="390877" cy="182494"/>
            </a:xfrm>
            <a:prstGeom prst="triangle">
              <a:avLst/>
            </a:prstGeom>
            <a:solidFill>
              <a:srgbClr val="F2F2F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CCEF91-CDE1-7D4E-8E36-0C730E76DDDB}"/>
                </a:ext>
              </a:extLst>
            </p:cNvPr>
            <p:cNvSpPr txBox="1"/>
            <p:nvPr userDrawn="1"/>
          </p:nvSpPr>
          <p:spPr>
            <a:xfrm>
              <a:off x="12474182" y="2696946"/>
              <a:ext cx="2586681" cy="390876"/>
            </a:xfrm>
            <a:prstGeom prst="rect">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111125" lvl="0" indent="-111125">
                <a:lnSpc>
                  <a:spcPct val="90000"/>
                </a:lnSpc>
                <a:spcBef>
                  <a:spcPts val="600"/>
                </a:spcBef>
                <a:buSzPct val="115000"/>
                <a:buFont typeface="Arial" panose="020B0604020202020204" pitchFamily="34" charset="0"/>
                <a:buChar char="•"/>
                <a:defRPr sz="800" b="0" baseline="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spcBef>
                  <a:spcPts val="300"/>
                </a:spcBef>
              </a:pPr>
              <a:r>
                <a:rPr lang="en-US" dirty="0">
                  <a:solidFill>
                    <a:schemeClr val="tx1"/>
                  </a:solidFill>
                </a:rPr>
                <a:t>Click to insert photo</a:t>
              </a:r>
            </a:p>
            <a:p>
              <a:pPr lvl="0">
                <a:spcBef>
                  <a:spcPts val="300"/>
                </a:spcBef>
              </a:pPr>
              <a:r>
                <a:rPr lang="en-US" dirty="0">
                  <a:solidFill>
                    <a:schemeClr val="tx1"/>
                  </a:solidFill>
                </a:rPr>
                <a:t>Delete existing photo to select a new one.</a:t>
              </a:r>
            </a:p>
          </p:txBody>
        </p:sp>
      </p:grpSp>
      <p:sp>
        <p:nvSpPr>
          <p:cNvPr id="11"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dirty="0"/>
              <a:t>Optional takeaway bar. White. Bold. 16 pt. Centered. Sentence case.</a:t>
            </a:r>
          </a:p>
        </p:txBody>
      </p:sp>
    </p:spTree>
    <p:extLst>
      <p:ext uri="{BB962C8B-B14F-4D97-AF65-F5344CB8AC3E}">
        <p14:creationId xmlns:p14="http://schemas.microsoft.com/office/powerpoint/2010/main" val="3883582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14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TX: 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2008402"/>
            <a:ext cx="10829543" cy="3782798"/>
          </a:xfrm>
          <a:noFill/>
        </p:spPr>
        <p:txBody>
          <a:bodyPr/>
          <a:lstStyle>
            <a:lvl1pPr marL="219456" indent="-219456" algn="l" defTabSz="914400" rtl="0" eaLnBrk="1" latinLnBrk="0" hangingPunct="1">
              <a:lnSpc>
                <a:spcPct val="100000"/>
              </a:lnSpc>
              <a:spcBef>
                <a:spcPts val="0"/>
              </a:spcBef>
              <a:spcAft>
                <a:spcPts val="600"/>
              </a:spcAft>
              <a:buClr>
                <a:srgbClr val="CE1126"/>
              </a:buClr>
              <a:buSzPct val="75000"/>
              <a:buFont typeface="Arial" panose="020B0604020202020204" pitchFamily="34" charset="0"/>
              <a:buChar char="•"/>
              <a:defRPr lang="en-US" sz="2400" kern="1200" baseline="0" dirty="0" smtClean="0">
                <a:solidFill>
                  <a:schemeClr val="tx1"/>
                </a:solidFill>
                <a:latin typeface="+mn-lt"/>
                <a:ea typeface="+mn-ea"/>
                <a:cs typeface="+mn-cs"/>
              </a:defRPr>
            </a:lvl1pPr>
            <a:lvl2pPr indent="-219456" algn="l" defTabSz="914400" rtl="0" eaLnBrk="1" latinLnBrk="0" hangingPunct="1">
              <a:lnSpc>
                <a:spcPct val="100000"/>
              </a:lnSpc>
              <a:spcBef>
                <a:spcPts val="0"/>
              </a:spcBef>
              <a:spcAft>
                <a:spcPts val="600"/>
              </a:spcAft>
              <a:buFont typeface="Arial" panose="020B0604020202020204" pitchFamily="34" charset="0"/>
              <a:defRPr lang="en-US" sz="2400" kern="1200" baseline="0" dirty="0" smtClean="0">
                <a:solidFill>
                  <a:schemeClr val="tx1"/>
                </a:solidFill>
                <a:latin typeface="+mn-lt"/>
                <a:ea typeface="+mn-ea"/>
                <a:cs typeface="+mn-cs"/>
              </a:defRPr>
            </a:lvl2pPr>
            <a:lvl3pPr indent="-219456" algn="l" defTabSz="914400" rtl="0" eaLnBrk="1" latinLnBrk="0" hangingPunct="1">
              <a:lnSpc>
                <a:spcPct val="100000"/>
              </a:lnSpc>
              <a:spcBef>
                <a:spcPts val="0"/>
              </a:spcBef>
              <a:spcAft>
                <a:spcPts val="600"/>
              </a:spcAft>
              <a:buFont typeface="Arial" panose="020B0604020202020204" pitchFamily="34" charset="0"/>
              <a:defRPr lang="en-US" sz="2400" kern="1200" baseline="0" dirty="0" smtClean="0">
                <a:solidFill>
                  <a:schemeClr val="tx1"/>
                </a:solidFill>
                <a:latin typeface="+mn-lt"/>
                <a:ea typeface="+mn-ea"/>
                <a:cs typeface="+mn-cs"/>
              </a:defRPr>
            </a:lvl3pPr>
            <a:lvl4pPr indent="-219456" algn="l" defTabSz="914400" rtl="0" eaLnBrk="1" latinLnBrk="0" hangingPunct="1">
              <a:lnSpc>
                <a:spcPct val="100000"/>
              </a:lnSpc>
              <a:spcBef>
                <a:spcPts val="0"/>
              </a:spcBef>
              <a:spcAft>
                <a:spcPts val="600"/>
              </a:spcAft>
              <a:buFont typeface="Arial" panose="020B0604020202020204" pitchFamily="34" charset="0"/>
              <a:defRPr lang="en-US" sz="2400" kern="1200" dirty="0" smtClean="0">
                <a:solidFill>
                  <a:schemeClr val="tx1"/>
                </a:solidFill>
                <a:latin typeface="+mn-lt"/>
                <a:ea typeface="+mn-ea"/>
                <a:cs typeface="+mn-cs"/>
              </a:defRPr>
            </a:lvl4pPr>
            <a:lvl5pPr indent="-219456" algn="l" defTabSz="914400" rtl="0" eaLnBrk="1" latinLnBrk="0" hangingPunct="1">
              <a:lnSpc>
                <a:spcPct val="100000"/>
              </a:lnSpc>
              <a:spcBef>
                <a:spcPts val="0"/>
              </a:spcBef>
              <a:spcAft>
                <a:spcPts val="600"/>
              </a:spcAft>
              <a:buFont typeface="Arial" panose="020B0604020202020204" pitchFamily="34" charset="0"/>
              <a:defRPr lang="en-US" sz="2400" kern="1200" dirty="0">
                <a:solidFill>
                  <a:schemeClr val="tx1"/>
                </a:solidFill>
                <a:latin typeface="+mn-lt"/>
                <a:ea typeface="+mn-ea"/>
                <a:cs typeface="+mn-cs"/>
              </a:defRPr>
            </a:lvl5pPr>
          </a:lstStyle>
          <a:p>
            <a:pPr lvl="0"/>
            <a:r>
              <a:rPr lang="en-US" dirty="0"/>
              <a:t>Main bullet. 24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type="body" sz="quarter" idx="17" hasCustomPrompt="1"/>
          </p:nvPr>
        </p:nvSpPr>
        <p:spPr>
          <a:xfrm>
            <a:off x="685800" y="1572733"/>
            <a:ext cx="10820400"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dirty="0"/>
              <a:t>Subhead 18 pt. black. Bold. Sentence case.</a:t>
            </a:r>
          </a:p>
        </p:txBody>
      </p:sp>
      <p:sp>
        <p:nvSpPr>
          <p:cNvPr id="15"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dirty="0"/>
              <a:t>Title. 32 pt. black. Bold. Sentence case. Two lines max.</a:t>
            </a:r>
          </a:p>
        </p:txBody>
      </p:sp>
      <p:sp>
        <p:nvSpPr>
          <p:cNvPr id="8" name="Takeaway bar"/>
          <p:cNvSpPr>
            <a:spLocks noGrp="1"/>
          </p:cNvSpPr>
          <p:nvPr>
            <p:ph type="body" sz="quarter" idx="15" hasCustomPrompt="1"/>
          </p:nvPr>
        </p:nvSpPr>
        <p:spPr>
          <a:xfrm>
            <a:off x="694944" y="5917569"/>
            <a:ext cx="10820399" cy="268279"/>
          </a:xfrm>
          <a:solidFill>
            <a:schemeClr val="accent1"/>
          </a:solidFill>
        </p:spPr>
        <p:txBody>
          <a:bodyPr vert="horz" wrap="square" lIns="621792" tIns="64008" rIns="621792" bIns="36576" rtlCol="0" anchor="b" anchorCtr="0">
            <a:spAutoFit/>
          </a:bodyPr>
          <a:lstStyle>
            <a:lvl1pPr marL="0" indent="0" algn="ctr" defTabSz="0">
              <a:lnSpc>
                <a:spcPts val="1300"/>
              </a:lnSpc>
              <a:spcBef>
                <a:spcPts val="0"/>
              </a:spcBef>
              <a:buFontTx/>
              <a:buNone/>
              <a:defRPr lang="en-US" sz="1600" b="1" dirty="0">
                <a:solidFill>
                  <a:schemeClr val="bg1"/>
                </a:solidFill>
                <a:latin typeface="Arial" panose="020B0604020202020204" pitchFamily="34" charset="0"/>
                <a:ea typeface="+mj-ea"/>
                <a:cs typeface="Arial" panose="020B0604020202020204" pitchFamily="34" charset="0"/>
              </a:defRPr>
            </a:lvl1pPr>
          </a:lstStyle>
          <a:p>
            <a:pPr marL="0" lvl="0" indent="0" algn="ctr">
              <a:buNone/>
            </a:pPr>
            <a:r>
              <a:rPr lang="en-US" dirty="0"/>
              <a:t>Optional takeaway bar. White. Bold. 16 pt. Centered. Sentence case.</a:t>
            </a:r>
          </a:p>
        </p:txBody>
      </p:sp>
    </p:spTree>
    <p:extLst>
      <p:ext uri="{BB962C8B-B14F-4D97-AF65-F5344CB8AC3E}">
        <p14:creationId xmlns:p14="http://schemas.microsoft.com/office/powerpoint/2010/main" val="1638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4.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dirty="0"/>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endParaRPr lang="en-US" dirty="0"/>
          </a:p>
        </p:txBody>
      </p:sp>
      <p:sp>
        <p:nvSpPr>
          <p:cNvPr id="17" name="Copyright"/>
          <p:cNvSpPr txBox="1">
            <a:spLocks noChangeArrowheads="1"/>
          </p:cNvSpPr>
          <p:nvPr userDrawn="1"/>
        </p:nvSpPr>
        <p:spPr bwMode="auto">
          <a:xfrm>
            <a:off x="183390" y="6579155"/>
            <a:ext cx="1523001"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marL="230188" indent="-2301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9pPr>
          </a:lstStyle>
          <a:p>
            <a:pPr marL="0" indent="0" algn="l"/>
            <a:r>
              <a:rPr lang="en-US" sz="600" dirty="0">
                <a:latin typeface="Arial" pitchFamily="34" charset="0"/>
                <a:cs typeface="Arial" pitchFamily="34" charset="0"/>
              </a:rPr>
              <a:t>© 2020</a:t>
            </a:r>
            <a:r>
              <a:rPr lang="en-US" sz="600" baseline="0" dirty="0">
                <a:latin typeface="Arial" pitchFamily="34" charset="0"/>
                <a:cs typeface="Arial" pitchFamily="34" charset="0"/>
              </a:rPr>
              <a:t> </a:t>
            </a:r>
            <a:r>
              <a:rPr lang="en-US" sz="600" dirty="0"/>
              <a:t>Raytheon Technologies Corporation.</a:t>
            </a:r>
            <a:br>
              <a:rPr lang="en-US" sz="600" dirty="0"/>
            </a:br>
            <a:r>
              <a:rPr lang="en-US" sz="600" dirty="0"/>
              <a:t>All rights reserved.</a:t>
            </a:r>
          </a:p>
        </p:txBody>
      </p:sp>
      <p:sp>
        <p:nvSpPr>
          <p:cNvPr id="14" name="Clearspace note"/>
          <p:cNvSpPr/>
          <p:nvPr userDrawn="1"/>
        </p:nvSpPr>
        <p:spPr>
          <a:xfrm flipH="1">
            <a:off x="12488965" y="5952251"/>
            <a:ext cx="2632062" cy="439897"/>
          </a:xfrm>
          <a:prstGeom prst="homePlate">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nSpc>
                <a:spcPct val="90000"/>
              </a:lnSpc>
              <a:spcBef>
                <a:spcPts val="1000"/>
              </a:spcBef>
              <a:buSzPct val="115000"/>
              <a:buFont typeface="Arial" panose="020B0604020202020204" pitchFamily="34" charset="0"/>
              <a:buNone/>
            </a:pPr>
            <a:r>
              <a:rPr lang="en-US" sz="800" b="0" baseline="0" dirty="0">
                <a:solidFill>
                  <a:schemeClr val="tx1"/>
                </a:solidFill>
              </a:rPr>
              <a:t>Text or image elements are not permitted below the copyright or takeaway bar on any slide to allow this white space for required document markings.</a:t>
            </a:r>
          </a:p>
        </p:txBody>
      </p:sp>
      <p:sp>
        <p:nvSpPr>
          <p:cNvPr id="9" name="Copyright"/>
          <p:cNvSpPr txBox="1">
            <a:spLocks noChangeArrowheads="1"/>
          </p:cNvSpPr>
          <p:nvPr userDrawn="1"/>
        </p:nvSpPr>
        <p:spPr bwMode="auto">
          <a:xfrm>
            <a:off x="4963949" y="6956980"/>
            <a:ext cx="2264102" cy="92333"/>
          </a:xfrm>
          <a:prstGeom prst="rect">
            <a:avLst/>
          </a:prstGeom>
          <a:solidFill>
            <a:srgbClr val="E6E6E6"/>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marL="230188" indent="-2301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lr>
                <a:schemeClr val="tx1"/>
              </a:buClr>
              <a:buSzPct val="110000"/>
              <a:defRPr sz="2400">
                <a:solidFill>
                  <a:schemeClr val="tx1"/>
                </a:solidFill>
                <a:latin typeface="Arial" charset="0"/>
                <a:ea typeface="ＭＳ Ｐゴシック" charset="0"/>
              </a:defRPr>
            </a:lvl9pPr>
          </a:lstStyle>
          <a:p>
            <a:pPr marL="0" indent="0" algn="ctr"/>
            <a:endParaRPr lang="en-US" sz="600" dirty="0">
              <a:solidFill>
                <a:schemeClr val="bg1"/>
              </a:solidFill>
            </a:endParaRPr>
          </a:p>
        </p:txBody>
      </p:sp>
    </p:spTree>
    <p:extLst>
      <p:ext uri="{BB962C8B-B14F-4D97-AF65-F5344CB8AC3E}">
        <p14:creationId xmlns:p14="http://schemas.microsoft.com/office/powerpoint/2010/main" val="181598209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90" r:id="rId3"/>
    <p:sldLayoutId id="2147483673" r:id="rId4"/>
    <p:sldLayoutId id="2147483693" r:id="rId5"/>
    <p:sldLayoutId id="214748367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A4A3A4"/>
          </p15:clr>
        </p15:guide>
        <p15:guide id="3" pos="7248" userDrawn="1">
          <p15:clr>
            <a:srgbClr val="A4A3A4"/>
          </p15:clr>
        </p15:guide>
        <p15:guide id="5" pos="1416" userDrawn="1">
          <p15:clr>
            <a:srgbClr val="A4A3A4"/>
          </p15:clr>
        </p15:guide>
        <p15:guide id="6" pos="1608" userDrawn="1">
          <p15:clr>
            <a:srgbClr val="A4A3A4"/>
          </p15:clr>
        </p15:guide>
        <p15:guide id="7" pos="2592" userDrawn="1">
          <p15:clr>
            <a:srgbClr val="A4A3A4"/>
          </p15:clr>
        </p15:guide>
        <p15:guide id="8" pos="2760" userDrawn="1">
          <p15:clr>
            <a:srgbClr val="A4A3A4"/>
          </p15:clr>
        </p15:guide>
        <p15:guide id="9" pos="3744" userDrawn="1">
          <p15:clr>
            <a:srgbClr val="A4A3A4"/>
          </p15:clr>
        </p15:guide>
        <p15:guide id="10" pos="3936" userDrawn="1">
          <p15:clr>
            <a:srgbClr val="A4A3A4"/>
          </p15:clr>
        </p15:guide>
        <p15:guide id="11" pos="4920" userDrawn="1">
          <p15:clr>
            <a:srgbClr val="A4A3A4"/>
          </p15:clr>
        </p15:guide>
        <p15:guide id="12" pos="5088" userDrawn="1">
          <p15:clr>
            <a:srgbClr val="A4A3A4"/>
          </p15:clr>
        </p15:guide>
        <p15:guide id="13" pos="6072" userDrawn="1">
          <p15:clr>
            <a:srgbClr val="A4A3A4"/>
          </p15:clr>
        </p15:guide>
        <p15:guide id="14" pos="6264" userDrawn="1">
          <p15:clr>
            <a:srgbClr val="A4A3A4"/>
          </p15:clr>
        </p15:guide>
        <p15:guide id="15" orient="horz" pos="3888" userDrawn="1">
          <p15:clr>
            <a:srgbClr val="547EBF"/>
          </p15:clr>
        </p15:guide>
        <p15:guide id="16" orient="horz" pos="1296" userDrawn="1">
          <p15:clr>
            <a:srgbClr val="547EBF"/>
          </p15:clr>
        </p15:guide>
        <p15:guide id="17" orient="horz" pos="2592" userDrawn="1">
          <p15:clr>
            <a:srgbClr val="547EBF"/>
          </p15:clr>
        </p15:guide>
        <p15:guide id="18" orient="horz" pos="2976"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Clearspace note"/>
          <p:cNvSpPr/>
          <p:nvPr userDrawn="1"/>
        </p:nvSpPr>
        <p:spPr>
          <a:xfrm flipH="1">
            <a:off x="12488965" y="5952251"/>
            <a:ext cx="2632062" cy="439897"/>
          </a:xfrm>
          <a:prstGeom prst="homePlate">
            <a:avLst/>
          </a:prstGeom>
          <a:solidFill>
            <a:srgbClr val="F2F2F2"/>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nSpc>
                <a:spcPct val="90000"/>
              </a:lnSpc>
              <a:spcBef>
                <a:spcPts val="1000"/>
              </a:spcBef>
              <a:buSzPct val="115000"/>
              <a:buFont typeface="Arial" panose="020B0604020202020204" pitchFamily="34" charset="0"/>
              <a:buNone/>
            </a:pPr>
            <a:r>
              <a:rPr lang="en-US" sz="800" b="0" baseline="0" dirty="0">
                <a:solidFill>
                  <a:schemeClr val="tx1"/>
                </a:solidFill>
              </a:rPr>
              <a:t>Text or image elements are not permitted below the copyright or takeaway bar on any slide to allow this white space for required document markings.</a:t>
            </a:r>
          </a:p>
        </p:txBody>
      </p:sp>
      <p:sp>
        <p:nvSpPr>
          <p:cNvPr id="6"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sp>
        <p:nvSpPr>
          <p:cNvPr id="3" name="Body"/>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dirty="0"/>
              <a:t>Main bullet. 28 pt. black.</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14"/>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r>
              <a:rPr lang="en-US" dirty="0"/>
              <a:t>Click to edit Master title style</a:t>
            </a:r>
          </a:p>
        </p:txBody>
      </p:sp>
      <p:pic>
        <p:nvPicPr>
          <p:cNvPr id="13" name="Picture 12" descr="A close up of a sign&#10;&#10;Description automatically generated">
            <a:extLst>
              <a:ext uri="{FF2B5EF4-FFF2-40B4-BE49-F238E27FC236}">
                <a16:creationId xmlns:a16="http://schemas.microsoft.com/office/drawing/2014/main" id="{162CCC71-9120-A34E-9A0C-034B6551F5B6}"/>
              </a:ext>
            </a:extLst>
          </p:cNvPr>
          <p:cNvPicPr>
            <a:picLocks noChangeAspect="1"/>
          </p:cNvPicPr>
          <p:nvPr userDrawn="1"/>
        </p:nvPicPr>
        <p:blipFill>
          <a:blip r:embed="rId12"/>
          <a:stretch>
            <a:fillRect/>
          </a:stretch>
        </p:blipFill>
        <p:spPr>
          <a:xfrm>
            <a:off x="332470" y="6353118"/>
            <a:ext cx="1305847" cy="326462"/>
          </a:xfrm>
          <a:prstGeom prst="rect">
            <a:avLst/>
          </a:prstGeom>
        </p:spPr>
      </p:pic>
      <p:cxnSp>
        <p:nvCxnSpPr>
          <p:cNvPr id="11" name="Straight Connector 10"/>
          <p:cNvCxnSpPr/>
          <p:nvPr userDrawn="1"/>
        </p:nvCxnSpPr>
        <p:spPr>
          <a:xfrm>
            <a:off x="694944" y="126143"/>
            <a:ext cx="10820399" cy="0"/>
          </a:xfrm>
          <a:prstGeom prst="line">
            <a:avLst/>
          </a:prstGeom>
          <a:ln w="254000">
            <a:solidFill>
              <a:srgbClr val="CE11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327739"/>
      </p:ext>
    </p:extLst>
  </p:cSld>
  <p:clrMap bg1="lt1" tx1="dk1" bg2="lt2" tx2="dk2" accent1="accent1" accent2="accent2" accent3="accent3" accent4="accent4" accent5="accent5" accent6="accent6" hlink="hlink" folHlink="folHlink"/>
  <p:sldLayoutIdLst>
    <p:sldLayoutId id="2147483692" r:id="rId1"/>
    <p:sldLayoutId id="2147483669" r:id="rId2"/>
    <p:sldLayoutId id="2147483650" r:id="rId3"/>
    <p:sldLayoutId id="2147483664" r:id="rId4"/>
    <p:sldLayoutId id="2147483665" r:id="rId5"/>
    <p:sldLayoutId id="2147483678" r:id="rId6"/>
    <p:sldLayoutId id="2147483666" r:id="rId7"/>
    <p:sldLayoutId id="2147483655" r:id="rId8"/>
    <p:sldLayoutId id="2147483691" r:id="rId9"/>
    <p:sldLayoutId id="2147483696"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algn="l" defTabSz="914400" rtl="0" eaLnBrk="1" latinLnBrk="0" hangingPunct="1">
        <a:lnSpc>
          <a:spcPct val="80000"/>
        </a:lnSpc>
        <a:spcBef>
          <a:spcPct val="0"/>
        </a:spcBef>
        <a:buNone/>
        <a:defRPr lang="en-US" sz="3200" b="1" kern="1200" baseline="0" dirty="0">
          <a:solidFill>
            <a:schemeClr val="tx1"/>
          </a:solidFill>
          <a:latin typeface="Arial" panose="020B0604020202020204" pitchFamily="34" charset="0"/>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28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20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75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userDrawn="1">
          <p15:clr>
            <a:srgbClr val="547EBF"/>
          </p15:clr>
        </p15:guide>
        <p15:guide id="3" pos="432" userDrawn="1">
          <p15:clr>
            <a:srgbClr val="547EBF"/>
          </p15:clr>
        </p15:guide>
        <p15:guide id="4" orient="horz" pos="3888" userDrawn="1">
          <p15:clr>
            <a:srgbClr val="547EBF"/>
          </p15:clr>
        </p15:guide>
        <p15:guide id="5" orient="horz" pos="288" userDrawn="1">
          <p15:clr>
            <a:srgbClr val="547EBF"/>
          </p15:clr>
        </p15:guide>
        <p15:guide id="6" pos="1416" userDrawn="1">
          <p15:clr>
            <a:srgbClr val="A4A3A4"/>
          </p15:clr>
        </p15:guide>
        <p15:guide id="7" pos="1608" userDrawn="1">
          <p15:clr>
            <a:srgbClr val="A4A3A4"/>
          </p15:clr>
        </p15:guide>
        <p15:guide id="8" pos="3744" userDrawn="1">
          <p15:clr>
            <a:srgbClr val="A4A3A4"/>
          </p15:clr>
        </p15:guide>
        <p15:guide id="9" pos="3936" userDrawn="1">
          <p15:clr>
            <a:srgbClr val="A4A3A4"/>
          </p15:clr>
        </p15:guide>
        <p15:guide id="10" pos="4920" userDrawn="1">
          <p15:clr>
            <a:srgbClr val="A4A3A4"/>
          </p15:clr>
        </p15:guide>
        <p15:guide id="11" pos="5088" userDrawn="1">
          <p15:clr>
            <a:srgbClr val="A4A3A4"/>
          </p15:clr>
        </p15:guide>
        <p15:guide id="12" pos="6072" userDrawn="1">
          <p15:clr>
            <a:srgbClr val="A4A3A4"/>
          </p15:clr>
        </p15:guide>
        <p15:guide id="13" pos="6264" userDrawn="1">
          <p15:clr>
            <a:srgbClr val="A4A3A4"/>
          </p15:clr>
        </p15:guide>
        <p15:guide id="14" pos="2592" userDrawn="1">
          <p15:clr>
            <a:srgbClr val="A4A3A4"/>
          </p15:clr>
        </p15:guide>
        <p15:guide id="15" pos="2760" userDrawn="1">
          <p15:clr>
            <a:srgbClr val="A4A3A4"/>
          </p15:clr>
        </p15:guide>
        <p15:guide id="16" orient="horz" pos="720" userDrawn="1">
          <p15:clr>
            <a:srgbClr val="547EBF"/>
          </p15:clr>
        </p15:guide>
        <p15:guide id="17" orient="horz" pos="480" userDrawn="1">
          <p15:clr>
            <a:srgbClr val="547EBF"/>
          </p15:clr>
        </p15:guide>
        <p15:guide id="18" orient="horz" pos="984" userDrawn="1">
          <p15:clr>
            <a:srgbClr val="F26B43"/>
          </p15:clr>
        </p15:guide>
        <p15:guide id="19" orient="horz" pos="364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dirty="0"/>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dirty="0"/>
              <a:t>Click to edit Master title style</a:t>
            </a:r>
          </a:p>
        </p:txBody>
      </p:sp>
      <p:sp>
        <p:nvSpPr>
          <p:cNvPr id="14" name="Clearspace note"/>
          <p:cNvSpPr/>
          <p:nvPr userDrawn="1"/>
        </p:nvSpPr>
        <p:spPr>
          <a:xfrm flipH="1">
            <a:off x="12488965" y="5952251"/>
            <a:ext cx="2632062" cy="439897"/>
          </a:xfrm>
          <a:prstGeom prst="homePlate">
            <a:avLst/>
          </a:prstGeom>
          <a:solidFill>
            <a:srgbClr val="F2F2F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nSpc>
                <a:spcPct val="90000"/>
              </a:lnSpc>
              <a:spcBef>
                <a:spcPts val="1000"/>
              </a:spcBef>
              <a:buSzPct val="115000"/>
              <a:buFont typeface="Arial" panose="020B0604020202020204" pitchFamily="34" charset="0"/>
              <a:buNone/>
            </a:pPr>
            <a:r>
              <a:rPr lang="en-US" sz="800" b="0" baseline="0" dirty="0">
                <a:solidFill>
                  <a:schemeClr val="tx1"/>
                </a:solidFill>
              </a:rPr>
              <a:t>Text or image elements are not permitted below the copyright or takeaway bar on any slide to allow this white space for required document markings.</a:t>
            </a:r>
          </a:p>
        </p:txBody>
      </p:sp>
      <p:sp>
        <p:nvSpPr>
          <p:cNvPr id="7" name="Slide number"/>
          <p:cNvSpPr>
            <a:spLocks noGrp="1"/>
          </p:cNvSpPr>
          <p:nvPr>
            <p:ph type="sldNum" sz="quarter" idx="4"/>
          </p:nvPr>
        </p:nvSpPr>
        <p:spPr>
          <a:xfrm>
            <a:off x="10983397" y="6380414"/>
            <a:ext cx="531946" cy="365125"/>
          </a:xfrm>
          <a:prstGeom prst="rect">
            <a:avLst/>
          </a:prstGeom>
        </p:spPr>
        <p:txBody>
          <a:bodyPr vert="horz" lIns="0" tIns="0" rIns="0" bIns="0" rtlCol="0" anchor="t" anchorCtr="0"/>
          <a:lstStyle>
            <a:lvl1pPr algn="r">
              <a:defRPr lang="en-US" sz="1200" kern="1200" smtClean="0">
                <a:solidFill>
                  <a:schemeClr val="tx1">
                    <a:tint val="75000"/>
                  </a:schemeClr>
                </a:solidFill>
                <a:latin typeface="+mn-lt"/>
                <a:ea typeface="+mn-ea"/>
                <a:cs typeface="+mn-cs"/>
              </a:defRPr>
            </a:lvl1pPr>
          </a:lstStyle>
          <a:p>
            <a:fld id="{07165E6F-54ED-4977-A15E-D44BE7238A65}"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162CCC71-9120-A34E-9A0C-034B6551F5B6}"/>
              </a:ext>
            </a:extLst>
          </p:cNvPr>
          <p:cNvPicPr>
            <a:picLocks noChangeAspect="1"/>
          </p:cNvPicPr>
          <p:nvPr userDrawn="1"/>
        </p:nvPicPr>
        <p:blipFill>
          <a:blip r:embed="rId4"/>
          <a:stretch>
            <a:fillRect/>
          </a:stretch>
        </p:blipFill>
        <p:spPr>
          <a:xfrm>
            <a:off x="332470" y="6353118"/>
            <a:ext cx="1305847" cy="326462"/>
          </a:xfrm>
          <a:prstGeom prst="rect">
            <a:avLst/>
          </a:prstGeom>
        </p:spPr>
      </p:pic>
    </p:spTree>
    <p:extLst>
      <p:ext uri="{BB962C8B-B14F-4D97-AF65-F5344CB8AC3E}">
        <p14:creationId xmlns:p14="http://schemas.microsoft.com/office/powerpoint/2010/main" val="1495502049"/>
      </p:ext>
    </p:extLst>
  </p:cSld>
  <p:clrMap bg1="lt1" tx1="dk1" bg2="lt2" tx2="dk2" accent1="accent1" accent2="accent2" accent3="accent3" accent4="accent4" accent5="accent5" accent6="accent6" hlink="hlink" folHlink="folHlink"/>
  <p:sldLayoutIdLst>
    <p:sldLayoutId id="2147483689" r:id="rId1"/>
    <p:sldLayoutId id="214748368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5500" b="1"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cNvSpPr>
            <a:spLocks noGrp="1"/>
          </p:cNvSpPr>
          <p:nvPr>
            <p:ph type="title"/>
          </p:nvPr>
        </p:nvSpPr>
        <p:spPr>
          <a:xfrm>
            <a:off x="694944" y="443164"/>
            <a:ext cx="7115556" cy="685800"/>
          </a:xfrm>
          <a:prstGeom prst="rect">
            <a:avLst/>
          </a:prstGeom>
        </p:spPr>
        <p:txBody>
          <a:bodyPr vert="horz" lIns="0" tIns="0" rIns="0" bIns="0" rtlCol="0" anchor="t" anchorCtr="0">
            <a:noAutofit/>
          </a:bodyPr>
          <a:lstStyle/>
          <a:p>
            <a:pPr lvl="0">
              <a:lnSpc>
                <a:spcPct val="90000"/>
              </a:lnSpc>
            </a:pPr>
            <a:r>
              <a:rPr lang="en-US" dirty="0"/>
              <a:t>Click to edit Master title style</a:t>
            </a:r>
          </a:p>
        </p:txBody>
      </p:sp>
      <p:sp>
        <p:nvSpPr>
          <p:cNvPr id="10" name="Body"/>
          <p:cNvSpPr>
            <a:spLocks noGrp="1"/>
          </p:cNvSpPr>
          <p:nvPr>
            <p:ph type="body" idx="1"/>
          </p:nvPr>
        </p:nvSpPr>
        <p:spPr>
          <a:xfrm>
            <a:off x="685800" y="1385246"/>
            <a:ext cx="10821419" cy="429165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close up of a sign&#10;&#10;Description automatically generated">
            <a:extLst>
              <a:ext uri="{FF2B5EF4-FFF2-40B4-BE49-F238E27FC236}">
                <a16:creationId xmlns:a16="http://schemas.microsoft.com/office/drawing/2014/main" id="{162CCC71-9120-A34E-9A0C-034B6551F5B6}"/>
              </a:ext>
            </a:extLst>
          </p:cNvPr>
          <p:cNvPicPr>
            <a:picLocks noChangeAspect="1"/>
          </p:cNvPicPr>
          <p:nvPr userDrawn="1"/>
        </p:nvPicPr>
        <p:blipFill>
          <a:blip r:embed="rId3"/>
          <a:stretch>
            <a:fillRect/>
          </a:stretch>
        </p:blipFill>
        <p:spPr>
          <a:xfrm>
            <a:off x="332470" y="6353118"/>
            <a:ext cx="1305847" cy="326462"/>
          </a:xfrm>
          <a:prstGeom prst="rect">
            <a:avLst/>
          </a:prstGeom>
        </p:spPr>
      </p:pic>
    </p:spTree>
    <p:extLst>
      <p:ext uri="{BB962C8B-B14F-4D97-AF65-F5344CB8AC3E}">
        <p14:creationId xmlns:p14="http://schemas.microsoft.com/office/powerpoint/2010/main" val="695575264"/>
      </p:ext>
    </p:extLst>
  </p:cSld>
  <p:clrMap bg1="lt1" tx1="dk1" bg2="lt2" tx2="dk2" accent1="accent1" accent2="accent2" accent3="accent3" accent4="accent4" accent5="accent5" accent6="accent6" hlink="hlink" folHlink="folHlink"/>
  <p:sldLayoutIdLst>
    <p:sldLayoutId id="2147483668"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lang="en-US" sz="2800" b="1" kern="120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600" kern="120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F26B43"/>
          </p15:clr>
        </p15:guide>
        <p15:guide id="2" pos="7248" userDrawn="1">
          <p15:clr>
            <a:srgbClr val="F26B43"/>
          </p15:clr>
        </p15:guide>
        <p15:guide id="3" pos="1416" userDrawn="1">
          <p15:clr>
            <a:srgbClr val="F26B43"/>
          </p15:clr>
        </p15:guide>
        <p15:guide id="4" pos="1608" userDrawn="1">
          <p15:clr>
            <a:srgbClr val="F26B43"/>
          </p15:clr>
        </p15:guide>
        <p15:guide id="5" pos="2592" userDrawn="1">
          <p15:clr>
            <a:srgbClr val="F26B43"/>
          </p15:clr>
        </p15:guide>
        <p15:guide id="6" pos="2760" userDrawn="1">
          <p15:clr>
            <a:srgbClr val="F26B43"/>
          </p15:clr>
        </p15:guide>
        <p15:guide id="7" pos="3744" userDrawn="1">
          <p15:clr>
            <a:srgbClr val="F26B43"/>
          </p15:clr>
        </p15:guide>
        <p15:guide id="8" pos="3936" userDrawn="1">
          <p15:clr>
            <a:srgbClr val="F26B43"/>
          </p15:clr>
        </p15:guide>
        <p15:guide id="9" pos="4920" userDrawn="1">
          <p15:clr>
            <a:srgbClr val="F26B43"/>
          </p15:clr>
        </p15:guide>
        <p15:guide id="10" pos="5088" userDrawn="1">
          <p15:clr>
            <a:srgbClr val="F26B43"/>
          </p15:clr>
        </p15:guide>
        <p15:guide id="11" pos="6072" userDrawn="1">
          <p15:clr>
            <a:srgbClr val="F26B43"/>
          </p15:clr>
        </p15:guide>
        <p15:guide id="12" pos="6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8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8.svg"/><Relationship Id="rId5" Type="http://schemas.openxmlformats.org/officeDocument/2006/relationships/image" Target="../media/image58.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www.alibabacloud.com/help/en/analyticdb-for-postgresql" TargetMode="External"/><Relationship Id="rId2" Type="http://schemas.openxmlformats.org/officeDocument/2006/relationships/hyperlink" Target="https://github.com/openai/chatgpt-retrieval-plugin/tree/main/docs/providers/analyticdb" TargetMode="Externa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hyperlink" Target="https://www.elastic.co/blog/practical-bm25-part-2-the-bm25-algorithm-and-its-variables" TargetMode="External"/><Relationship Id="rId2" Type="http://schemas.openxmlformats.org/officeDocument/2006/relationships/image" Target="../media/image78.png"/><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3.png"/><Relationship Id="rId7" Type="http://schemas.openxmlformats.org/officeDocument/2006/relationships/image" Target="../media/image17.png"/><Relationship Id="rId12"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20.svg"/><Relationship Id="rId4" Type="http://schemas.openxmlformats.org/officeDocument/2006/relationships/image" Target="../media/image24.svg"/><Relationship Id="rId9"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11.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8.svg"/><Relationship Id="rId9"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50.png"/><Relationship Id="rId4" Type="http://schemas.openxmlformats.org/officeDocument/2006/relationships/image" Target="../media/image4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8.sv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17.png"/><Relationship Id="rId5" Type="http://schemas.openxmlformats.org/officeDocument/2006/relationships/image" Target="../media/image27.png"/><Relationship Id="rId1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26.svg"/><Relationship Id="rId9" Type="http://schemas.openxmlformats.org/officeDocument/2006/relationships/image" Target="../media/image21.png"/><Relationship Id="rId14" Type="http://schemas.openxmlformats.org/officeDocument/2006/relationships/image" Target="../media/image24.svg"/></Relationships>
</file>

<file path=ppt/slides/_rels/slide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1.gif"/></Relationships>
</file>

<file path=ppt/slides/_rels/slide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jpeg"/><Relationship Id="rId2" Type="http://schemas.openxmlformats.org/officeDocument/2006/relationships/image" Target="../media/image109.jpeg"/><Relationship Id="rId1" Type="http://schemas.openxmlformats.org/officeDocument/2006/relationships/slideLayout" Target="../slideLayouts/slideLayout14.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7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A1CB8DD2-261B-9541-B96E-B175B04D51E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7" name="Object 16" hidden="1">
                        <a:extLst>
                          <a:ext uri="{FF2B5EF4-FFF2-40B4-BE49-F238E27FC236}">
                            <a16:creationId xmlns:a16="http://schemas.microsoft.com/office/drawing/2014/main" id="{A1CB8DD2-261B-9541-B96E-B175B04D51EA}"/>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6" name="Text Placeholder 15">
            <a:extLst>
              <a:ext uri="{FF2B5EF4-FFF2-40B4-BE49-F238E27FC236}">
                <a16:creationId xmlns:a16="http://schemas.microsoft.com/office/drawing/2014/main" id="{320AEEFF-4BF9-0A4C-9760-43F09D8251EC}"/>
              </a:ext>
            </a:extLst>
          </p:cNvPr>
          <p:cNvSpPr>
            <a:spLocks noGrp="1"/>
          </p:cNvSpPr>
          <p:nvPr>
            <p:ph type="body" sz="quarter" idx="14"/>
          </p:nvPr>
        </p:nvSpPr>
        <p:spPr>
          <a:xfrm>
            <a:off x="9419505" y="6106397"/>
            <a:ext cx="1866900" cy="187579"/>
          </a:xfrm>
        </p:spPr>
        <p:txBody>
          <a:bodyPr/>
          <a:lstStyle/>
          <a:p>
            <a:pPr marL="0" indent="0" algn="r">
              <a:buNone/>
            </a:pPr>
            <a:r>
              <a:rPr lang="en-US" dirty="0"/>
              <a:t>Q3 - 2023</a:t>
            </a:r>
          </a:p>
        </p:txBody>
      </p:sp>
      <p:sp>
        <p:nvSpPr>
          <p:cNvPr id="14" name="Title 13">
            <a:extLst>
              <a:ext uri="{FF2B5EF4-FFF2-40B4-BE49-F238E27FC236}">
                <a16:creationId xmlns:a16="http://schemas.microsoft.com/office/drawing/2014/main" id="{7F7CBE79-0C6C-1741-9BA4-B4B670A61EA9}"/>
              </a:ext>
            </a:extLst>
          </p:cNvPr>
          <p:cNvSpPr>
            <a:spLocks noGrp="1"/>
          </p:cNvSpPr>
          <p:nvPr>
            <p:ph type="title"/>
          </p:nvPr>
        </p:nvSpPr>
        <p:spPr>
          <a:xfrm>
            <a:off x="6257926" y="4725618"/>
            <a:ext cx="5257800" cy="1380779"/>
          </a:xfrm>
        </p:spPr>
        <p:txBody>
          <a:bodyPr vert="horz"/>
          <a:lstStyle/>
          <a:p>
            <a:r>
              <a:rPr lang="en-US" b="0" i="1" dirty="0"/>
              <a:t>LLM Knowledge Share</a:t>
            </a:r>
          </a:p>
        </p:txBody>
      </p:sp>
      <p:sp>
        <p:nvSpPr>
          <p:cNvPr id="5" name="BJPseudoFooter">
            <a:extLst>
              <a:ext uri="{FF2B5EF4-FFF2-40B4-BE49-F238E27FC236}">
                <a16:creationId xmlns:a16="http://schemas.microsoft.com/office/drawing/2014/main" id="{C7A99F1A-69E8-B849-9D06-5FB83EBA8094}"/>
              </a:ext>
            </a:extLst>
          </p:cNvPr>
          <p:cNvSpPr txBox="1"/>
          <p:nvPr>
            <p:custDataLst>
              <p:tags r:id="rId2"/>
            </p:custDataLst>
          </p:nvPr>
        </p:nvSpPr>
        <p:spPr>
          <a:xfrm>
            <a:off x="1885552" y="6519446"/>
            <a:ext cx="8420895" cy="338554"/>
          </a:xfrm>
          <a:prstGeom prst="rect">
            <a:avLst/>
          </a:prstGeom>
          <a:noFill/>
        </p:spPr>
        <p:txBody>
          <a:bodyPr vert="horz" wrap="none" rtlCol="0">
            <a:spAutoFit/>
          </a:bodyPr>
          <a:lstStyle/>
          <a:p>
            <a:pPr algn="ctr"/>
            <a:r>
              <a:rPr lang="en-US" sz="800">
                <a:solidFill>
                  <a:srgbClr val="000000"/>
                </a:solidFill>
                <a:latin typeface="Arial" panose="020B0604020202020204" pitchFamily="34" charset="0"/>
              </a:rPr>
              <a:t>Raytheon Technologies Proprietary
This document does not contain technology or technical data controlled under either the U.S. International Traffic in Arms Regulations or the U.S. Export Administration Regulations.</a:t>
            </a:r>
          </a:p>
        </p:txBody>
      </p:sp>
      <p:sp>
        <p:nvSpPr>
          <p:cNvPr id="2" name="Rectangle 1">
            <a:extLst>
              <a:ext uri="{FF2B5EF4-FFF2-40B4-BE49-F238E27FC236}">
                <a16:creationId xmlns:a16="http://schemas.microsoft.com/office/drawing/2014/main" id="{E555CE6F-585E-BE4E-B3ED-F186B3BEF5E3}"/>
              </a:ext>
            </a:extLst>
          </p:cNvPr>
          <p:cNvSpPr/>
          <p:nvPr/>
        </p:nvSpPr>
        <p:spPr>
          <a:xfrm>
            <a:off x="6074987" y="4651513"/>
            <a:ext cx="92765" cy="1772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E269CF-D473-6D4E-988C-CD49DD426E8A}"/>
              </a:ext>
            </a:extLst>
          </p:cNvPr>
          <p:cNvSpPr/>
          <p:nvPr/>
        </p:nvSpPr>
        <p:spPr>
          <a:xfrm>
            <a:off x="11344280" y="4651512"/>
            <a:ext cx="92765" cy="17724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5514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Transformers</a:t>
            </a:r>
          </a:p>
        </p:txBody>
      </p:sp>
      <p:pic>
        <p:nvPicPr>
          <p:cNvPr id="2" name="Picture 1">
            <a:extLst>
              <a:ext uri="{FF2B5EF4-FFF2-40B4-BE49-F238E27FC236}">
                <a16:creationId xmlns:a16="http://schemas.microsoft.com/office/drawing/2014/main" id="{E7C72CC5-A994-515A-8CDE-13DD44E33BE9}"/>
              </a:ext>
            </a:extLst>
          </p:cNvPr>
          <p:cNvPicPr>
            <a:picLocks noChangeAspect="1"/>
          </p:cNvPicPr>
          <p:nvPr/>
        </p:nvPicPr>
        <p:blipFill>
          <a:blip r:embed="rId3"/>
          <a:stretch>
            <a:fillRect/>
          </a:stretch>
        </p:blipFill>
        <p:spPr>
          <a:xfrm>
            <a:off x="3609975" y="1480511"/>
            <a:ext cx="6181725" cy="4381500"/>
          </a:xfrm>
          <a:prstGeom prst="rect">
            <a:avLst/>
          </a:prstGeom>
        </p:spPr>
      </p:pic>
    </p:spTree>
    <p:extLst>
      <p:ext uri="{BB962C8B-B14F-4D97-AF65-F5344CB8AC3E}">
        <p14:creationId xmlns:p14="http://schemas.microsoft.com/office/powerpoint/2010/main" val="3945934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Transformers</a:t>
            </a:r>
          </a:p>
        </p:txBody>
      </p:sp>
      <p:pic>
        <p:nvPicPr>
          <p:cNvPr id="6" name="Picture 5">
            <a:extLst>
              <a:ext uri="{FF2B5EF4-FFF2-40B4-BE49-F238E27FC236}">
                <a16:creationId xmlns:a16="http://schemas.microsoft.com/office/drawing/2014/main" id="{D8D2B714-4825-0762-5F6C-EDDFF4DF1AB4}"/>
              </a:ext>
            </a:extLst>
          </p:cNvPr>
          <p:cNvPicPr>
            <a:picLocks noChangeAspect="1"/>
          </p:cNvPicPr>
          <p:nvPr/>
        </p:nvPicPr>
        <p:blipFill>
          <a:blip r:embed="rId3"/>
          <a:stretch>
            <a:fillRect/>
          </a:stretch>
        </p:blipFill>
        <p:spPr>
          <a:xfrm>
            <a:off x="1055975" y="1113767"/>
            <a:ext cx="10193395" cy="5114987"/>
          </a:xfrm>
          <a:prstGeom prst="rect">
            <a:avLst/>
          </a:prstGeom>
        </p:spPr>
      </p:pic>
      <p:sp>
        <p:nvSpPr>
          <p:cNvPr id="9" name="TextBox 8">
            <a:extLst>
              <a:ext uri="{FF2B5EF4-FFF2-40B4-BE49-F238E27FC236}">
                <a16:creationId xmlns:a16="http://schemas.microsoft.com/office/drawing/2014/main" id="{0855A77C-8DC3-1710-87B3-96B43BD75D03}"/>
              </a:ext>
            </a:extLst>
          </p:cNvPr>
          <p:cNvSpPr txBox="1"/>
          <p:nvPr/>
        </p:nvSpPr>
        <p:spPr>
          <a:xfrm>
            <a:off x="333761" y="1595389"/>
            <a:ext cx="4823029" cy="1200329"/>
          </a:xfrm>
          <a:prstGeom prst="rect">
            <a:avLst/>
          </a:prstGeom>
          <a:noFill/>
        </p:spPr>
        <p:txBody>
          <a:bodyPr wrap="square">
            <a:spAutoFit/>
          </a:bodyPr>
          <a:lstStyle/>
          <a:p>
            <a:r>
              <a:rPr lang="en-US" b="1" dirty="0"/>
              <a:t>Encoder</a:t>
            </a:r>
          </a:p>
          <a:p>
            <a:r>
              <a:rPr lang="en-US" dirty="0"/>
              <a:t>Encodes inputs (“prompts”) with contextual understanding</a:t>
            </a:r>
          </a:p>
          <a:p>
            <a:r>
              <a:rPr lang="en-US" dirty="0"/>
              <a:t>and produces one vector per input token</a:t>
            </a:r>
          </a:p>
        </p:txBody>
      </p:sp>
      <p:sp>
        <p:nvSpPr>
          <p:cNvPr id="11" name="TextBox 10">
            <a:extLst>
              <a:ext uri="{FF2B5EF4-FFF2-40B4-BE49-F238E27FC236}">
                <a16:creationId xmlns:a16="http://schemas.microsoft.com/office/drawing/2014/main" id="{E8422EDA-D708-944B-2B6E-D03597B9C3BA}"/>
              </a:ext>
            </a:extLst>
          </p:cNvPr>
          <p:cNvSpPr txBox="1"/>
          <p:nvPr/>
        </p:nvSpPr>
        <p:spPr>
          <a:xfrm>
            <a:off x="9445573" y="3429000"/>
            <a:ext cx="2746427" cy="923330"/>
          </a:xfrm>
          <a:prstGeom prst="rect">
            <a:avLst/>
          </a:prstGeom>
          <a:noFill/>
        </p:spPr>
        <p:txBody>
          <a:bodyPr wrap="square">
            <a:spAutoFit/>
          </a:bodyPr>
          <a:lstStyle/>
          <a:p>
            <a:r>
              <a:rPr lang="en-US" b="1" dirty="0"/>
              <a:t>Decoder</a:t>
            </a:r>
          </a:p>
          <a:p>
            <a:r>
              <a:rPr lang="en-US" dirty="0"/>
              <a:t>Accepts input tokens and</a:t>
            </a:r>
          </a:p>
          <a:p>
            <a:r>
              <a:rPr lang="en-US" dirty="0"/>
              <a:t>generates new tokens.</a:t>
            </a:r>
          </a:p>
        </p:txBody>
      </p:sp>
    </p:spTree>
    <p:extLst>
      <p:ext uri="{BB962C8B-B14F-4D97-AF65-F5344CB8AC3E}">
        <p14:creationId xmlns:p14="http://schemas.microsoft.com/office/powerpoint/2010/main" val="2904020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Transformers</a:t>
            </a:r>
          </a:p>
        </p:txBody>
      </p:sp>
      <p:pic>
        <p:nvPicPr>
          <p:cNvPr id="4" name="Picture 3">
            <a:extLst>
              <a:ext uri="{FF2B5EF4-FFF2-40B4-BE49-F238E27FC236}">
                <a16:creationId xmlns:a16="http://schemas.microsoft.com/office/drawing/2014/main" id="{A8046177-4CA6-A0C5-DE27-28D2EAE60EEF}"/>
              </a:ext>
            </a:extLst>
          </p:cNvPr>
          <p:cNvPicPr>
            <a:picLocks noChangeAspect="1"/>
          </p:cNvPicPr>
          <p:nvPr/>
        </p:nvPicPr>
        <p:blipFill>
          <a:blip r:embed="rId3"/>
          <a:stretch>
            <a:fillRect/>
          </a:stretch>
        </p:blipFill>
        <p:spPr>
          <a:xfrm>
            <a:off x="1362075" y="962108"/>
            <a:ext cx="9467850" cy="4391025"/>
          </a:xfrm>
          <a:prstGeom prst="rect">
            <a:avLst/>
          </a:prstGeom>
        </p:spPr>
      </p:pic>
      <p:sp>
        <p:nvSpPr>
          <p:cNvPr id="6" name="TextBox 5">
            <a:extLst>
              <a:ext uri="{FF2B5EF4-FFF2-40B4-BE49-F238E27FC236}">
                <a16:creationId xmlns:a16="http://schemas.microsoft.com/office/drawing/2014/main" id="{3DED65E6-3B0E-F8DF-90FE-F7686AFF2F5B}"/>
              </a:ext>
            </a:extLst>
          </p:cNvPr>
          <p:cNvSpPr txBox="1"/>
          <p:nvPr/>
        </p:nvSpPr>
        <p:spPr>
          <a:xfrm>
            <a:off x="2081324" y="5711226"/>
            <a:ext cx="7565064" cy="369332"/>
          </a:xfrm>
          <a:prstGeom prst="rect">
            <a:avLst/>
          </a:prstGeom>
          <a:noFill/>
        </p:spPr>
        <p:txBody>
          <a:bodyPr wrap="square">
            <a:spAutoFit/>
          </a:bodyPr>
          <a:lstStyle/>
          <a:p>
            <a:r>
              <a:rPr lang="en-US" dirty="0"/>
              <a:t>Trained using large corpora of </a:t>
            </a:r>
            <a:r>
              <a:rPr lang="en-US" b="1" dirty="0"/>
              <a:t>unlabeled</a:t>
            </a:r>
            <a:r>
              <a:rPr lang="en-US" dirty="0"/>
              <a:t> text – unsupervised learning</a:t>
            </a:r>
          </a:p>
        </p:txBody>
      </p:sp>
    </p:spTree>
    <p:extLst>
      <p:ext uri="{BB962C8B-B14F-4D97-AF65-F5344CB8AC3E}">
        <p14:creationId xmlns:p14="http://schemas.microsoft.com/office/powerpoint/2010/main" val="3564869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Encoder Only – Autoencoding Models</a:t>
            </a:r>
          </a:p>
        </p:txBody>
      </p:sp>
      <p:pic>
        <p:nvPicPr>
          <p:cNvPr id="5" name="Picture 4">
            <a:extLst>
              <a:ext uri="{FF2B5EF4-FFF2-40B4-BE49-F238E27FC236}">
                <a16:creationId xmlns:a16="http://schemas.microsoft.com/office/drawing/2014/main" id="{480CD903-7099-73E8-9415-1594F028FEBC}"/>
              </a:ext>
            </a:extLst>
          </p:cNvPr>
          <p:cNvPicPr>
            <a:picLocks noChangeAspect="1"/>
          </p:cNvPicPr>
          <p:nvPr/>
        </p:nvPicPr>
        <p:blipFill rotWithShape="1">
          <a:blip r:embed="rId3"/>
          <a:srcRect l="69763" t="12955" b="17540"/>
          <a:stretch/>
        </p:blipFill>
        <p:spPr>
          <a:xfrm>
            <a:off x="8872883" y="2907778"/>
            <a:ext cx="2185987" cy="3091683"/>
          </a:xfrm>
          <a:prstGeom prst="rect">
            <a:avLst/>
          </a:prstGeom>
        </p:spPr>
      </p:pic>
      <p:pic>
        <p:nvPicPr>
          <p:cNvPr id="11" name="Picture 10">
            <a:extLst>
              <a:ext uri="{FF2B5EF4-FFF2-40B4-BE49-F238E27FC236}">
                <a16:creationId xmlns:a16="http://schemas.microsoft.com/office/drawing/2014/main" id="{598BC838-2292-ABB5-C3DE-16EFBC4B5A7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029313" y="1948262"/>
            <a:ext cx="4804064" cy="841321"/>
          </a:xfrm>
          <a:prstGeom prst="rect">
            <a:avLst/>
          </a:prstGeom>
        </p:spPr>
      </p:pic>
      <p:pic>
        <p:nvPicPr>
          <p:cNvPr id="12" name="Picture 11">
            <a:extLst>
              <a:ext uri="{FF2B5EF4-FFF2-40B4-BE49-F238E27FC236}">
                <a16:creationId xmlns:a16="http://schemas.microsoft.com/office/drawing/2014/main" id="{2FD973DA-1394-F71C-D777-F56EA8B4D061}"/>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l="3227" t="83833" r="5468"/>
          <a:stretch/>
        </p:blipFill>
        <p:spPr>
          <a:xfrm>
            <a:off x="1962149" y="5099078"/>
            <a:ext cx="6600825" cy="719137"/>
          </a:xfrm>
          <a:prstGeom prst="rect">
            <a:avLst/>
          </a:prstGeom>
        </p:spPr>
      </p:pic>
      <p:sp>
        <p:nvSpPr>
          <p:cNvPr id="14" name="TextBox 13">
            <a:extLst>
              <a:ext uri="{FF2B5EF4-FFF2-40B4-BE49-F238E27FC236}">
                <a16:creationId xmlns:a16="http://schemas.microsoft.com/office/drawing/2014/main" id="{7C29773A-3052-C64A-AE03-148606D9EB6C}"/>
              </a:ext>
            </a:extLst>
          </p:cNvPr>
          <p:cNvSpPr txBox="1"/>
          <p:nvPr/>
        </p:nvSpPr>
        <p:spPr>
          <a:xfrm>
            <a:off x="2306240" y="1170942"/>
            <a:ext cx="4417219" cy="369332"/>
          </a:xfrm>
          <a:prstGeom prst="rect">
            <a:avLst/>
          </a:prstGeom>
          <a:noFill/>
        </p:spPr>
        <p:txBody>
          <a:bodyPr wrap="square">
            <a:spAutoFit/>
          </a:bodyPr>
          <a:lstStyle/>
          <a:p>
            <a:r>
              <a:rPr lang="en-US" dirty="0"/>
              <a:t>Masked Language Modeling (MLM)</a:t>
            </a:r>
          </a:p>
        </p:txBody>
      </p:sp>
      <p:sp>
        <p:nvSpPr>
          <p:cNvPr id="15" name="Oval 14">
            <a:extLst>
              <a:ext uri="{FF2B5EF4-FFF2-40B4-BE49-F238E27FC236}">
                <a16:creationId xmlns:a16="http://schemas.microsoft.com/office/drawing/2014/main" id="{70760F4F-254F-1DDC-F955-2DC9AC4ECB78}"/>
              </a:ext>
            </a:extLst>
          </p:cNvPr>
          <p:cNvSpPr>
            <a:spLocks noChangeAspect="1"/>
          </p:cNvSpPr>
          <p:nvPr/>
        </p:nvSpPr>
        <p:spPr>
          <a:xfrm>
            <a:off x="3771901" y="2868734"/>
            <a:ext cx="1676399" cy="167639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Encoder-only </a:t>
            </a:r>
          </a:p>
          <a:p>
            <a:pPr algn="ctr"/>
            <a:r>
              <a:rPr lang="en-US" b="1" dirty="0">
                <a:solidFill>
                  <a:schemeClr val="tx1"/>
                </a:solidFill>
              </a:rPr>
              <a:t>LLM</a:t>
            </a:r>
          </a:p>
        </p:txBody>
      </p:sp>
      <p:sp>
        <p:nvSpPr>
          <p:cNvPr id="17" name="TextBox 16">
            <a:extLst>
              <a:ext uri="{FF2B5EF4-FFF2-40B4-BE49-F238E27FC236}">
                <a16:creationId xmlns:a16="http://schemas.microsoft.com/office/drawing/2014/main" id="{0CA1AACC-393F-7DAD-166A-D0BAB6889214}"/>
              </a:ext>
            </a:extLst>
          </p:cNvPr>
          <p:cNvSpPr txBox="1"/>
          <p:nvPr/>
        </p:nvSpPr>
        <p:spPr>
          <a:xfrm>
            <a:off x="2801540" y="4650595"/>
            <a:ext cx="3789760" cy="369332"/>
          </a:xfrm>
          <a:prstGeom prst="rect">
            <a:avLst/>
          </a:prstGeom>
          <a:noFill/>
        </p:spPr>
        <p:txBody>
          <a:bodyPr wrap="square">
            <a:spAutoFit/>
          </a:bodyPr>
          <a:lstStyle/>
          <a:p>
            <a:r>
              <a:rPr lang="en-US" dirty="0"/>
              <a:t>Objective: Reconstruct text</a:t>
            </a:r>
          </a:p>
        </p:txBody>
      </p:sp>
      <p:sp>
        <p:nvSpPr>
          <p:cNvPr id="19" name="TextBox 18">
            <a:extLst>
              <a:ext uri="{FF2B5EF4-FFF2-40B4-BE49-F238E27FC236}">
                <a16:creationId xmlns:a16="http://schemas.microsoft.com/office/drawing/2014/main" id="{B763EAB0-373A-08CE-BC7C-2047EA9F2F81}"/>
              </a:ext>
            </a:extLst>
          </p:cNvPr>
          <p:cNvSpPr txBox="1"/>
          <p:nvPr/>
        </p:nvSpPr>
        <p:spPr>
          <a:xfrm>
            <a:off x="8429242" y="999267"/>
            <a:ext cx="3086101" cy="2492990"/>
          </a:xfrm>
          <a:prstGeom prst="rect">
            <a:avLst/>
          </a:prstGeom>
          <a:noFill/>
        </p:spPr>
        <p:txBody>
          <a:bodyPr wrap="square">
            <a:spAutoFit/>
          </a:bodyPr>
          <a:lstStyle/>
          <a:p>
            <a:pPr>
              <a:spcBef>
                <a:spcPts val="600"/>
              </a:spcBef>
            </a:pPr>
            <a:r>
              <a:rPr lang="en-US" b="1" dirty="0"/>
              <a:t>Good use cases</a:t>
            </a:r>
            <a:r>
              <a:rPr lang="en-US" dirty="0"/>
              <a:t>:</a:t>
            </a:r>
          </a:p>
          <a:p>
            <a:pPr marL="285750" indent="-285750">
              <a:spcBef>
                <a:spcPts val="600"/>
              </a:spcBef>
              <a:buFont typeface="Arial" panose="020B0604020202020204" pitchFamily="34" charset="0"/>
              <a:buChar char="•"/>
            </a:pPr>
            <a:r>
              <a:rPr lang="en-US" dirty="0"/>
              <a:t>Sentiment analysis</a:t>
            </a:r>
          </a:p>
          <a:p>
            <a:pPr marL="285750" indent="-285750">
              <a:spcBef>
                <a:spcPts val="600"/>
              </a:spcBef>
              <a:buFont typeface="Arial" panose="020B0604020202020204" pitchFamily="34" charset="0"/>
              <a:buChar char="•"/>
            </a:pPr>
            <a:r>
              <a:rPr lang="en-US" dirty="0"/>
              <a:t>Named entity recognition</a:t>
            </a:r>
          </a:p>
          <a:p>
            <a:pPr marL="285750" indent="-285750">
              <a:spcBef>
                <a:spcPts val="600"/>
              </a:spcBef>
              <a:buFont typeface="Arial" panose="020B0604020202020204" pitchFamily="34" charset="0"/>
              <a:buChar char="•"/>
            </a:pPr>
            <a:endParaRPr lang="en-US" dirty="0"/>
          </a:p>
          <a:p>
            <a:pPr algn="l">
              <a:spcBef>
                <a:spcPts val="600"/>
              </a:spcBef>
            </a:pPr>
            <a:r>
              <a:rPr lang="en-US" sz="1800" b="1" i="0" u="none" strike="noStrike" baseline="0" dirty="0">
                <a:latin typeface="Lato-Regular"/>
              </a:rPr>
              <a:t>Example models</a:t>
            </a:r>
            <a:r>
              <a:rPr lang="en-US" sz="1800" b="0" i="0" u="none" strike="noStrike" baseline="0" dirty="0">
                <a:latin typeface="Lato-Regular"/>
              </a:rPr>
              <a:t>:</a:t>
            </a:r>
          </a:p>
          <a:p>
            <a:pPr marL="285750" indent="-285750" algn="l">
              <a:spcBef>
                <a:spcPts val="600"/>
              </a:spcBef>
              <a:buFont typeface="Arial" panose="020B0604020202020204" pitchFamily="34" charset="0"/>
              <a:buChar char="•"/>
            </a:pPr>
            <a:r>
              <a:rPr lang="en-US" sz="1800" b="0" i="0" u="none" strike="noStrike" baseline="0" dirty="0">
                <a:latin typeface="Lato-Regular"/>
              </a:rPr>
              <a:t>BERT</a:t>
            </a:r>
          </a:p>
          <a:p>
            <a:pPr marL="285750" indent="-285750" algn="l">
              <a:spcBef>
                <a:spcPts val="600"/>
              </a:spcBef>
              <a:buFont typeface="Arial" panose="020B0604020202020204" pitchFamily="34" charset="0"/>
              <a:buChar char="•"/>
            </a:pPr>
            <a:r>
              <a:rPr lang="en-US" sz="1800" b="0" i="0" u="none" strike="noStrike" baseline="0" dirty="0">
                <a:latin typeface="Lato-Regular"/>
              </a:rPr>
              <a:t>ROBERTA</a:t>
            </a:r>
            <a:endParaRPr lang="en-US" dirty="0"/>
          </a:p>
        </p:txBody>
      </p:sp>
    </p:spTree>
    <p:extLst>
      <p:ext uri="{BB962C8B-B14F-4D97-AF65-F5344CB8AC3E}">
        <p14:creationId xmlns:p14="http://schemas.microsoft.com/office/powerpoint/2010/main" val="2966075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Decoder Only – Autoregressive Models</a:t>
            </a:r>
          </a:p>
        </p:txBody>
      </p:sp>
      <p:pic>
        <p:nvPicPr>
          <p:cNvPr id="10" name="Picture 9">
            <a:extLst>
              <a:ext uri="{FF2B5EF4-FFF2-40B4-BE49-F238E27FC236}">
                <a16:creationId xmlns:a16="http://schemas.microsoft.com/office/drawing/2014/main" id="{59716432-D4E5-B183-873C-389CE3155059}"/>
              </a:ext>
            </a:extLst>
          </p:cNvPr>
          <p:cNvPicPr>
            <a:picLocks noChangeAspect="1"/>
          </p:cNvPicPr>
          <p:nvPr/>
        </p:nvPicPr>
        <p:blipFill>
          <a:blip r:embed="rId3"/>
          <a:stretch>
            <a:fillRect/>
          </a:stretch>
        </p:blipFill>
        <p:spPr>
          <a:xfrm>
            <a:off x="8827209" y="3197784"/>
            <a:ext cx="2078916" cy="3267739"/>
          </a:xfrm>
          <a:prstGeom prst="rect">
            <a:avLst/>
          </a:prstGeom>
        </p:spPr>
      </p:pic>
      <p:pic>
        <p:nvPicPr>
          <p:cNvPr id="12" name="Picture 11">
            <a:extLst>
              <a:ext uri="{FF2B5EF4-FFF2-40B4-BE49-F238E27FC236}">
                <a16:creationId xmlns:a16="http://schemas.microsoft.com/office/drawing/2014/main" id="{0C088BCA-1630-BA54-6D79-83244B9E495C}"/>
              </a:ext>
            </a:extLst>
          </p:cNvPr>
          <p:cNvPicPr>
            <a:picLocks noChangeAspect="1"/>
          </p:cNvPicPr>
          <p:nvPr/>
        </p:nvPicPr>
        <p:blipFill>
          <a:blip r:embed="rId4"/>
          <a:stretch>
            <a:fillRect/>
          </a:stretch>
        </p:blipFill>
        <p:spPr>
          <a:xfrm>
            <a:off x="2738892" y="4831654"/>
            <a:ext cx="4743099" cy="664522"/>
          </a:xfrm>
          <a:prstGeom prst="rect">
            <a:avLst/>
          </a:prstGeom>
        </p:spPr>
      </p:pic>
      <p:pic>
        <p:nvPicPr>
          <p:cNvPr id="22" name="Picture 21">
            <a:extLst>
              <a:ext uri="{FF2B5EF4-FFF2-40B4-BE49-F238E27FC236}">
                <a16:creationId xmlns:a16="http://schemas.microsoft.com/office/drawing/2014/main" id="{6949418F-F4A5-C5C4-9145-4BFACEE42750}"/>
              </a:ext>
            </a:extLst>
          </p:cNvPr>
          <p:cNvPicPr>
            <a:picLocks noChangeAspect="1"/>
          </p:cNvPicPr>
          <p:nvPr/>
        </p:nvPicPr>
        <p:blipFill>
          <a:blip r:embed="rId5"/>
          <a:stretch>
            <a:fillRect/>
          </a:stretch>
        </p:blipFill>
        <p:spPr>
          <a:xfrm>
            <a:off x="2738892" y="1900098"/>
            <a:ext cx="2822693" cy="664522"/>
          </a:xfrm>
          <a:prstGeom prst="rect">
            <a:avLst/>
          </a:prstGeom>
        </p:spPr>
      </p:pic>
      <p:sp>
        <p:nvSpPr>
          <p:cNvPr id="23" name="Oval 22">
            <a:extLst>
              <a:ext uri="{FF2B5EF4-FFF2-40B4-BE49-F238E27FC236}">
                <a16:creationId xmlns:a16="http://schemas.microsoft.com/office/drawing/2014/main" id="{1652790A-E6CC-64D8-5CB6-43BF7786AA70}"/>
              </a:ext>
            </a:extLst>
          </p:cNvPr>
          <p:cNvSpPr>
            <a:spLocks noChangeAspect="1"/>
          </p:cNvSpPr>
          <p:nvPr/>
        </p:nvSpPr>
        <p:spPr>
          <a:xfrm>
            <a:off x="3124201" y="2664410"/>
            <a:ext cx="1676399" cy="167639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Decoder-only </a:t>
            </a:r>
          </a:p>
          <a:p>
            <a:pPr algn="ctr"/>
            <a:r>
              <a:rPr lang="en-US" b="1" dirty="0">
                <a:solidFill>
                  <a:schemeClr val="tx1"/>
                </a:solidFill>
              </a:rPr>
              <a:t>LLM</a:t>
            </a:r>
          </a:p>
        </p:txBody>
      </p:sp>
      <p:sp>
        <p:nvSpPr>
          <p:cNvPr id="25" name="TextBox 24">
            <a:extLst>
              <a:ext uri="{FF2B5EF4-FFF2-40B4-BE49-F238E27FC236}">
                <a16:creationId xmlns:a16="http://schemas.microsoft.com/office/drawing/2014/main" id="{246F7D25-6398-D75B-3448-BE09D154D6E1}"/>
              </a:ext>
            </a:extLst>
          </p:cNvPr>
          <p:cNvSpPr txBox="1"/>
          <p:nvPr/>
        </p:nvSpPr>
        <p:spPr>
          <a:xfrm>
            <a:off x="7991767" y="962108"/>
            <a:ext cx="3685158" cy="2846933"/>
          </a:xfrm>
          <a:prstGeom prst="rect">
            <a:avLst/>
          </a:prstGeom>
          <a:noFill/>
        </p:spPr>
        <p:txBody>
          <a:bodyPr wrap="square">
            <a:spAutoFit/>
          </a:bodyPr>
          <a:lstStyle/>
          <a:p>
            <a:pPr>
              <a:spcBef>
                <a:spcPts val="600"/>
              </a:spcBef>
            </a:pPr>
            <a:r>
              <a:rPr lang="en-US" b="1" dirty="0"/>
              <a:t>Good use cas</a:t>
            </a:r>
            <a:r>
              <a:rPr lang="en-US" dirty="0"/>
              <a:t>es:</a:t>
            </a:r>
          </a:p>
          <a:p>
            <a:pPr marL="285750" indent="-285750">
              <a:spcBef>
                <a:spcPts val="600"/>
              </a:spcBef>
              <a:buFont typeface="Arial" panose="020B0604020202020204" pitchFamily="34" charset="0"/>
              <a:buChar char="•"/>
            </a:pPr>
            <a:r>
              <a:rPr lang="en-US" dirty="0"/>
              <a:t>Text generation</a:t>
            </a:r>
          </a:p>
          <a:p>
            <a:pPr marL="285750" indent="-285750">
              <a:spcBef>
                <a:spcPts val="600"/>
              </a:spcBef>
              <a:buFont typeface="Arial" panose="020B0604020202020204" pitchFamily="34" charset="0"/>
              <a:buChar char="•"/>
            </a:pPr>
            <a:r>
              <a:rPr lang="en-US" dirty="0"/>
              <a:t>Other emergent behavior</a:t>
            </a:r>
          </a:p>
          <a:p>
            <a:pPr marL="742950" lvl="1" indent="-285750">
              <a:spcBef>
                <a:spcPts val="600"/>
              </a:spcBef>
              <a:buFont typeface="Courier New" panose="02070309020205020404" pitchFamily="49" charset="0"/>
              <a:buChar char="o"/>
            </a:pPr>
            <a:r>
              <a:rPr lang="en-US" dirty="0"/>
              <a:t> Depends on model size</a:t>
            </a:r>
          </a:p>
          <a:p>
            <a:pPr>
              <a:spcBef>
                <a:spcPts val="600"/>
              </a:spcBef>
            </a:pPr>
            <a:endParaRPr lang="en-US" dirty="0"/>
          </a:p>
          <a:p>
            <a:pPr>
              <a:spcBef>
                <a:spcPts val="600"/>
              </a:spcBef>
            </a:pPr>
            <a:r>
              <a:rPr lang="en-US" b="1" dirty="0"/>
              <a:t>Example models</a:t>
            </a:r>
            <a:r>
              <a:rPr lang="en-US" dirty="0"/>
              <a:t>:</a:t>
            </a:r>
          </a:p>
          <a:p>
            <a:pPr marL="285750" indent="-285750">
              <a:spcBef>
                <a:spcPts val="600"/>
              </a:spcBef>
              <a:buFont typeface="Arial" panose="020B0604020202020204" pitchFamily="34" charset="0"/>
              <a:buChar char="•"/>
            </a:pPr>
            <a:r>
              <a:rPr lang="en-US" dirty="0"/>
              <a:t>GPT</a:t>
            </a:r>
          </a:p>
          <a:p>
            <a:pPr marL="285750" indent="-285750">
              <a:spcBef>
                <a:spcPts val="600"/>
              </a:spcBef>
              <a:buFont typeface="Arial" panose="020B0604020202020204" pitchFamily="34" charset="0"/>
              <a:buChar char="•"/>
            </a:pPr>
            <a:r>
              <a:rPr lang="en-US" dirty="0"/>
              <a:t>BLOOM</a:t>
            </a:r>
          </a:p>
        </p:txBody>
      </p:sp>
    </p:spTree>
    <p:extLst>
      <p:ext uri="{BB962C8B-B14F-4D97-AF65-F5344CB8AC3E}">
        <p14:creationId xmlns:p14="http://schemas.microsoft.com/office/powerpoint/2010/main" val="266158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LLMs - Transformers</a:t>
            </a:r>
          </a:p>
        </p:txBody>
      </p:sp>
      <p:pic>
        <p:nvPicPr>
          <p:cNvPr id="10" name="Picture 9">
            <a:extLst>
              <a:ext uri="{FF2B5EF4-FFF2-40B4-BE49-F238E27FC236}">
                <a16:creationId xmlns:a16="http://schemas.microsoft.com/office/drawing/2014/main" id="{3B1B77AF-F20C-41AA-B1B4-E1BA1BA19525}"/>
              </a:ext>
            </a:extLst>
          </p:cNvPr>
          <p:cNvPicPr>
            <a:picLocks noChangeAspect="1"/>
          </p:cNvPicPr>
          <p:nvPr/>
        </p:nvPicPr>
        <p:blipFill>
          <a:blip r:embed="rId3"/>
          <a:stretch>
            <a:fillRect/>
          </a:stretch>
        </p:blipFill>
        <p:spPr>
          <a:xfrm>
            <a:off x="8897329" y="2855968"/>
            <a:ext cx="2133785" cy="3072650"/>
          </a:xfrm>
          <a:prstGeom prst="rect">
            <a:avLst/>
          </a:prstGeom>
        </p:spPr>
      </p:pic>
      <p:pic>
        <p:nvPicPr>
          <p:cNvPr id="12" name="Picture 11">
            <a:extLst>
              <a:ext uri="{FF2B5EF4-FFF2-40B4-BE49-F238E27FC236}">
                <a16:creationId xmlns:a16="http://schemas.microsoft.com/office/drawing/2014/main" id="{4730927A-C803-3113-A3AD-E2E545DDD0AF}"/>
              </a:ext>
            </a:extLst>
          </p:cNvPr>
          <p:cNvPicPr>
            <a:picLocks noChangeAspect="1"/>
          </p:cNvPicPr>
          <p:nvPr/>
        </p:nvPicPr>
        <p:blipFill rotWithShape="1">
          <a:blip r:embed="rId4"/>
          <a:srcRect l="15714" t="84698" r="43766"/>
          <a:stretch/>
        </p:blipFill>
        <p:spPr>
          <a:xfrm>
            <a:off x="3136106" y="5490513"/>
            <a:ext cx="2971801" cy="676275"/>
          </a:xfrm>
          <a:prstGeom prst="rect">
            <a:avLst/>
          </a:prstGeom>
        </p:spPr>
      </p:pic>
      <p:pic>
        <p:nvPicPr>
          <p:cNvPr id="16" name="Picture 15">
            <a:extLst>
              <a:ext uri="{FF2B5EF4-FFF2-40B4-BE49-F238E27FC236}">
                <a16:creationId xmlns:a16="http://schemas.microsoft.com/office/drawing/2014/main" id="{295380F7-2AC0-6B37-4BA4-0A77B52AA9B7}"/>
              </a:ext>
            </a:extLst>
          </p:cNvPr>
          <p:cNvPicPr>
            <a:picLocks noChangeAspect="1"/>
          </p:cNvPicPr>
          <p:nvPr/>
        </p:nvPicPr>
        <p:blipFill>
          <a:blip r:embed="rId5"/>
          <a:stretch>
            <a:fillRect/>
          </a:stretch>
        </p:blipFill>
        <p:spPr>
          <a:xfrm>
            <a:off x="2125922" y="1480358"/>
            <a:ext cx="5084505" cy="1774090"/>
          </a:xfrm>
          <a:prstGeom prst="rect">
            <a:avLst/>
          </a:prstGeom>
        </p:spPr>
      </p:pic>
      <p:sp>
        <p:nvSpPr>
          <p:cNvPr id="17" name="Oval 16">
            <a:extLst>
              <a:ext uri="{FF2B5EF4-FFF2-40B4-BE49-F238E27FC236}">
                <a16:creationId xmlns:a16="http://schemas.microsoft.com/office/drawing/2014/main" id="{97FB76BC-2905-0A99-7130-659E1B89184F}"/>
              </a:ext>
            </a:extLst>
          </p:cNvPr>
          <p:cNvSpPr>
            <a:spLocks noChangeAspect="1"/>
          </p:cNvSpPr>
          <p:nvPr/>
        </p:nvSpPr>
        <p:spPr>
          <a:xfrm>
            <a:off x="3590926" y="3169025"/>
            <a:ext cx="1676399" cy="167639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Encoder-Decoder </a:t>
            </a:r>
          </a:p>
          <a:p>
            <a:pPr algn="ctr"/>
            <a:r>
              <a:rPr lang="en-US" b="1" dirty="0">
                <a:solidFill>
                  <a:schemeClr val="tx1"/>
                </a:solidFill>
              </a:rPr>
              <a:t>LLM</a:t>
            </a:r>
          </a:p>
        </p:txBody>
      </p:sp>
      <p:sp>
        <p:nvSpPr>
          <p:cNvPr id="19" name="TextBox 18">
            <a:extLst>
              <a:ext uri="{FF2B5EF4-FFF2-40B4-BE49-F238E27FC236}">
                <a16:creationId xmlns:a16="http://schemas.microsoft.com/office/drawing/2014/main" id="{EABE1ED3-4CBF-2237-5BE2-330F3CC19444}"/>
              </a:ext>
            </a:extLst>
          </p:cNvPr>
          <p:cNvSpPr txBox="1"/>
          <p:nvPr/>
        </p:nvSpPr>
        <p:spPr>
          <a:xfrm>
            <a:off x="3056334" y="5108726"/>
            <a:ext cx="3131344" cy="369332"/>
          </a:xfrm>
          <a:prstGeom prst="rect">
            <a:avLst/>
          </a:prstGeom>
          <a:noFill/>
        </p:spPr>
        <p:txBody>
          <a:bodyPr wrap="square">
            <a:spAutoFit/>
          </a:bodyPr>
          <a:lstStyle/>
          <a:p>
            <a:r>
              <a:rPr lang="en-US" sz="1800" b="0" i="0" u="none" strike="noStrike" baseline="0" dirty="0">
                <a:latin typeface="Lato-Regular"/>
              </a:rPr>
              <a:t>Objective: Reconstruct span</a:t>
            </a:r>
            <a:endParaRPr lang="en-US" dirty="0"/>
          </a:p>
        </p:txBody>
      </p:sp>
      <p:sp>
        <p:nvSpPr>
          <p:cNvPr id="21" name="TextBox 20">
            <a:extLst>
              <a:ext uri="{FF2B5EF4-FFF2-40B4-BE49-F238E27FC236}">
                <a16:creationId xmlns:a16="http://schemas.microsoft.com/office/drawing/2014/main" id="{91F9C8CB-60AF-D4E1-5DA8-4DF95E6359E0}"/>
              </a:ext>
            </a:extLst>
          </p:cNvPr>
          <p:cNvSpPr txBox="1"/>
          <p:nvPr/>
        </p:nvSpPr>
        <p:spPr>
          <a:xfrm>
            <a:off x="5781679" y="2897571"/>
            <a:ext cx="1319592" cy="307777"/>
          </a:xfrm>
          <a:prstGeom prst="rect">
            <a:avLst/>
          </a:prstGeom>
          <a:noFill/>
        </p:spPr>
        <p:txBody>
          <a:bodyPr wrap="none" rtlCol="0">
            <a:spAutoFit/>
          </a:bodyPr>
          <a:lstStyle/>
          <a:p>
            <a:r>
              <a:rPr lang="en-US" sz="1400" dirty="0">
                <a:solidFill>
                  <a:srgbClr val="FF00FF"/>
                </a:solidFill>
              </a:rPr>
              <a:t>Sentinel token</a:t>
            </a:r>
          </a:p>
        </p:txBody>
      </p:sp>
      <p:sp>
        <p:nvSpPr>
          <p:cNvPr id="23" name="TextBox 22">
            <a:extLst>
              <a:ext uri="{FF2B5EF4-FFF2-40B4-BE49-F238E27FC236}">
                <a16:creationId xmlns:a16="http://schemas.microsoft.com/office/drawing/2014/main" id="{92E968E4-5252-2131-A012-E39F0CEA662D}"/>
              </a:ext>
            </a:extLst>
          </p:cNvPr>
          <p:cNvSpPr txBox="1"/>
          <p:nvPr/>
        </p:nvSpPr>
        <p:spPr>
          <a:xfrm>
            <a:off x="8203406" y="641905"/>
            <a:ext cx="3569494" cy="2846933"/>
          </a:xfrm>
          <a:prstGeom prst="rect">
            <a:avLst/>
          </a:prstGeom>
          <a:noFill/>
        </p:spPr>
        <p:txBody>
          <a:bodyPr wrap="square">
            <a:spAutoFit/>
          </a:bodyPr>
          <a:lstStyle/>
          <a:p>
            <a:pPr>
              <a:spcBef>
                <a:spcPts val="600"/>
              </a:spcBef>
            </a:pPr>
            <a:r>
              <a:rPr lang="en-US" b="1" dirty="0"/>
              <a:t>Good use cases</a:t>
            </a:r>
            <a:r>
              <a:rPr lang="en-US" dirty="0"/>
              <a:t>:</a:t>
            </a:r>
          </a:p>
          <a:p>
            <a:pPr marL="285750" indent="-285750">
              <a:spcBef>
                <a:spcPts val="600"/>
              </a:spcBef>
              <a:buFont typeface="Arial" panose="020B0604020202020204" pitchFamily="34" charset="0"/>
              <a:buChar char="•"/>
            </a:pPr>
            <a:r>
              <a:rPr lang="en-US" dirty="0"/>
              <a:t>Translation</a:t>
            </a:r>
          </a:p>
          <a:p>
            <a:pPr marL="285750" indent="-285750">
              <a:spcBef>
                <a:spcPts val="600"/>
              </a:spcBef>
              <a:buFont typeface="Arial" panose="020B0604020202020204" pitchFamily="34" charset="0"/>
              <a:buChar char="•"/>
            </a:pPr>
            <a:r>
              <a:rPr lang="en-US" dirty="0"/>
              <a:t>Text summarization</a:t>
            </a:r>
          </a:p>
          <a:p>
            <a:pPr marL="285750" indent="-285750">
              <a:spcBef>
                <a:spcPts val="600"/>
              </a:spcBef>
              <a:buFont typeface="Arial" panose="020B0604020202020204" pitchFamily="34" charset="0"/>
              <a:buChar char="•"/>
            </a:pPr>
            <a:r>
              <a:rPr lang="en-US" dirty="0"/>
              <a:t>Question answering</a:t>
            </a:r>
          </a:p>
          <a:p>
            <a:pPr>
              <a:spcBef>
                <a:spcPts val="600"/>
              </a:spcBef>
            </a:pPr>
            <a:endParaRPr lang="en-US" dirty="0"/>
          </a:p>
          <a:p>
            <a:pPr>
              <a:spcBef>
                <a:spcPts val="600"/>
              </a:spcBef>
            </a:pPr>
            <a:r>
              <a:rPr lang="en-US" b="1" dirty="0"/>
              <a:t>Example models</a:t>
            </a:r>
            <a:r>
              <a:rPr lang="en-US" dirty="0"/>
              <a:t>:</a:t>
            </a:r>
          </a:p>
          <a:p>
            <a:pPr marL="285750" indent="-285750">
              <a:spcBef>
                <a:spcPts val="600"/>
              </a:spcBef>
              <a:buFont typeface="Arial" panose="020B0604020202020204" pitchFamily="34" charset="0"/>
              <a:buChar char="•"/>
            </a:pPr>
            <a:r>
              <a:rPr lang="en-US" dirty="0"/>
              <a:t>T5</a:t>
            </a:r>
          </a:p>
          <a:p>
            <a:pPr marL="285750" indent="-285750">
              <a:spcBef>
                <a:spcPts val="600"/>
              </a:spcBef>
              <a:buFont typeface="Arial" panose="020B0604020202020204" pitchFamily="34" charset="0"/>
              <a:buChar char="•"/>
            </a:pPr>
            <a:r>
              <a:rPr lang="en-US" dirty="0"/>
              <a:t>BART</a:t>
            </a:r>
          </a:p>
        </p:txBody>
      </p:sp>
    </p:spTree>
    <p:extLst>
      <p:ext uri="{BB962C8B-B14F-4D97-AF65-F5344CB8AC3E}">
        <p14:creationId xmlns:p14="http://schemas.microsoft.com/office/powerpoint/2010/main" val="1527151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Transformers Training Data</a:t>
            </a:r>
          </a:p>
        </p:txBody>
      </p:sp>
      <p:sp>
        <p:nvSpPr>
          <p:cNvPr id="2" name="TextBox 1">
            <a:extLst>
              <a:ext uri="{FF2B5EF4-FFF2-40B4-BE49-F238E27FC236}">
                <a16:creationId xmlns:a16="http://schemas.microsoft.com/office/drawing/2014/main" id="{7A46A62E-92C1-B8DD-3C04-5D041F30F3E5}"/>
              </a:ext>
            </a:extLst>
          </p:cNvPr>
          <p:cNvSpPr txBox="1"/>
          <p:nvPr/>
        </p:nvSpPr>
        <p:spPr>
          <a:xfrm>
            <a:off x="866775" y="1084742"/>
            <a:ext cx="7840223" cy="923330"/>
          </a:xfrm>
          <a:prstGeom prst="rect">
            <a:avLst/>
          </a:prstGeom>
          <a:noFill/>
        </p:spPr>
        <p:txBody>
          <a:bodyPr wrap="none" rtlCol="0">
            <a:spAutoFit/>
          </a:bodyPr>
          <a:lstStyle/>
          <a:p>
            <a:r>
              <a:rPr lang="en-US" dirty="0"/>
              <a:t>Training Data – large corpora of </a:t>
            </a:r>
            <a:r>
              <a:rPr lang="en-US" b="1" dirty="0"/>
              <a:t>unlabeled</a:t>
            </a:r>
            <a:r>
              <a:rPr lang="en-US" dirty="0"/>
              <a:t> text – unsupervised learning</a:t>
            </a:r>
          </a:p>
          <a:p>
            <a:endParaRPr lang="en-US" dirty="0"/>
          </a:p>
          <a:p>
            <a:r>
              <a:rPr lang="en-US" dirty="0"/>
              <a:t>GPT-3 training data (</a:t>
            </a:r>
            <a:r>
              <a:rPr lang="en-US" sz="1200" i="1" dirty="0"/>
              <a:t>https://www.springboard.com/blog/data-science/machine-learning-gpt-3-open-ai/</a:t>
            </a:r>
            <a:r>
              <a:rPr lang="en-US" dirty="0"/>
              <a:t>)</a:t>
            </a:r>
          </a:p>
        </p:txBody>
      </p:sp>
      <p:graphicFrame>
        <p:nvGraphicFramePr>
          <p:cNvPr id="6" name="Table 5">
            <a:extLst>
              <a:ext uri="{FF2B5EF4-FFF2-40B4-BE49-F238E27FC236}">
                <a16:creationId xmlns:a16="http://schemas.microsoft.com/office/drawing/2014/main" id="{268A2C40-4C8A-954E-824C-1918B65769AE}"/>
              </a:ext>
            </a:extLst>
          </p:cNvPr>
          <p:cNvGraphicFramePr>
            <a:graphicFrameLocks noGrp="1"/>
          </p:cNvGraphicFramePr>
          <p:nvPr>
            <p:extLst>
              <p:ext uri="{D42A27DB-BD31-4B8C-83A1-F6EECF244321}">
                <p14:modId xmlns:p14="http://schemas.microsoft.com/office/powerpoint/2010/main" val="958306363"/>
              </p:ext>
            </p:extLst>
          </p:nvPr>
        </p:nvGraphicFramePr>
        <p:xfrm>
          <a:off x="1058068" y="2253959"/>
          <a:ext cx="5380831" cy="1668780"/>
        </p:xfrm>
        <a:graphic>
          <a:graphicData uri="http://schemas.openxmlformats.org/drawingml/2006/table">
            <a:tbl>
              <a:tblPr>
                <a:tableStyleId>{616DA210-FB5B-4158-B5E0-FEB733F419BA}</a:tableStyleId>
              </a:tblPr>
              <a:tblGrid>
                <a:gridCol w="2945297">
                  <a:extLst>
                    <a:ext uri="{9D8B030D-6E8A-4147-A177-3AD203B41FA5}">
                      <a16:colId xmlns:a16="http://schemas.microsoft.com/office/drawing/2014/main" val="4248452956"/>
                    </a:ext>
                  </a:extLst>
                </a:gridCol>
                <a:gridCol w="2435534">
                  <a:extLst>
                    <a:ext uri="{9D8B030D-6E8A-4147-A177-3AD203B41FA5}">
                      <a16:colId xmlns:a16="http://schemas.microsoft.com/office/drawing/2014/main" val="948606711"/>
                    </a:ext>
                  </a:extLst>
                </a:gridCol>
              </a:tblGrid>
              <a:tr h="182880">
                <a:tc>
                  <a:txBody>
                    <a:bodyPr/>
                    <a:lstStyle/>
                    <a:p>
                      <a:pPr algn="l" fontAlgn="b"/>
                      <a:r>
                        <a:rPr lang="en-US" sz="1800" b="1" u="none" strike="noStrike" dirty="0">
                          <a:solidFill>
                            <a:schemeClr val="bg1"/>
                          </a:solidFill>
                          <a:effectLst/>
                        </a:rPr>
                        <a:t>Corpus</a:t>
                      </a:r>
                      <a:endParaRPr lang="en-US" sz="1800" b="1" i="0" u="none" strike="noStrike" dirty="0">
                        <a:solidFill>
                          <a:schemeClr val="bg1"/>
                        </a:solidFill>
                        <a:effectLst/>
                        <a:latin typeface="Calibri" panose="020F0502020204030204" pitchFamily="34" charset="0"/>
                      </a:endParaRPr>
                    </a:p>
                  </a:txBody>
                  <a:tcPr marL="3810" marR="3810" marT="3810" marB="0" anchor="b">
                    <a:solidFill>
                      <a:srgbClr val="0070C0"/>
                    </a:solidFill>
                  </a:tcPr>
                </a:tc>
                <a:tc>
                  <a:txBody>
                    <a:bodyPr/>
                    <a:lstStyle/>
                    <a:p>
                      <a:pPr algn="l" fontAlgn="b"/>
                      <a:r>
                        <a:rPr lang="en-US" sz="1800" b="1" u="none" strike="noStrike" dirty="0">
                          <a:solidFill>
                            <a:schemeClr val="bg1"/>
                          </a:solidFill>
                          <a:effectLst/>
                        </a:rPr>
                        <a:t>Quantity (tokens)</a:t>
                      </a:r>
                      <a:endParaRPr lang="en-US" sz="1800" b="1" i="0" u="none" strike="noStrike" dirty="0">
                        <a:solidFill>
                          <a:schemeClr val="bg1"/>
                        </a:solidFill>
                        <a:effectLst/>
                        <a:latin typeface="Calibri" panose="020F0502020204030204" pitchFamily="34" charset="0"/>
                      </a:endParaRPr>
                    </a:p>
                  </a:txBody>
                  <a:tcPr marL="3810" marR="3810" marT="3810" marB="0" anchor="b">
                    <a:solidFill>
                      <a:srgbClr val="0070C0"/>
                    </a:solidFill>
                  </a:tcPr>
                </a:tc>
                <a:extLst>
                  <a:ext uri="{0D108BD9-81ED-4DB2-BD59-A6C34878D82A}">
                    <a16:rowId xmlns:a16="http://schemas.microsoft.com/office/drawing/2014/main" val="3134529392"/>
                  </a:ext>
                </a:extLst>
              </a:tr>
              <a:tr h="182880">
                <a:tc>
                  <a:txBody>
                    <a:bodyPr/>
                    <a:lstStyle/>
                    <a:p>
                      <a:pPr algn="l" fontAlgn="b"/>
                      <a:r>
                        <a:rPr lang="en-US" sz="1800" b="0" u="none" strike="noStrike" dirty="0">
                          <a:solidFill>
                            <a:srgbClr val="000000"/>
                          </a:solidFill>
                          <a:effectLst/>
                        </a:rPr>
                        <a:t>Common Crawl (filtered)</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1800" b="0" u="none" strike="noStrike">
                          <a:solidFill>
                            <a:srgbClr val="000000"/>
                          </a:solidFill>
                          <a:effectLst/>
                        </a:rPr>
                        <a:t>410 billion</a:t>
                      </a:r>
                      <a:endParaRPr lang="en-US" sz="18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74555617"/>
                  </a:ext>
                </a:extLst>
              </a:tr>
              <a:tr h="182880">
                <a:tc>
                  <a:txBody>
                    <a:bodyPr/>
                    <a:lstStyle/>
                    <a:p>
                      <a:pPr algn="l" fontAlgn="b"/>
                      <a:r>
                        <a:rPr lang="en-US" sz="1800" b="0" u="none" strike="noStrike">
                          <a:solidFill>
                            <a:srgbClr val="000000"/>
                          </a:solidFill>
                          <a:effectLst/>
                        </a:rPr>
                        <a:t>WebText2</a:t>
                      </a:r>
                      <a:endParaRPr lang="en-US" sz="18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800" b="0" u="none" strike="noStrike">
                          <a:solidFill>
                            <a:srgbClr val="000000"/>
                          </a:solidFill>
                          <a:effectLst/>
                        </a:rPr>
                        <a:t>19 billion</a:t>
                      </a:r>
                      <a:endParaRPr lang="en-US" sz="18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777047517"/>
                  </a:ext>
                </a:extLst>
              </a:tr>
              <a:tr h="182880">
                <a:tc>
                  <a:txBody>
                    <a:bodyPr/>
                    <a:lstStyle/>
                    <a:p>
                      <a:pPr algn="l" fontAlgn="b"/>
                      <a:r>
                        <a:rPr lang="en-US" sz="1800" b="0" u="none" strike="noStrike">
                          <a:solidFill>
                            <a:srgbClr val="000000"/>
                          </a:solidFill>
                          <a:effectLst/>
                        </a:rPr>
                        <a:t>Books1</a:t>
                      </a:r>
                      <a:endParaRPr lang="en-US" sz="18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800" b="0" u="none" strike="noStrike">
                          <a:solidFill>
                            <a:srgbClr val="000000"/>
                          </a:solidFill>
                          <a:effectLst/>
                        </a:rPr>
                        <a:t>12 billion</a:t>
                      </a:r>
                      <a:endParaRPr lang="en-US" sz="18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653740701"/>
                  </a:ext>
                </a:extLst>
              </a:tr>
              <a:tr h="182880">
                <a:tc>
                  <a:txBody>
                    <a:bodyPr/>
                    <a:lstStyle/>
                    <a:p>
                      <a:pPr algn="l" fontAlgn="b"/>
                      <a:r>
                        <a:rPr lang="en-US" sz="1800" b="0" u="none" strike="noStrike">
                          <a:solidFill>
                            <a:srgbClr val="000000"/>
                          </a:solidFill>
                          <a:effectLst/>
                        </a:rPr>
                        <a:t>Books2</a:t>
                      </a:r>
                      <a:endParaRPr lang="en-US" sz="18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800" b="0" u="none" strike="noStrike">
                          <a:solidFill>
                            <a:srgbClr val="000000"/>
                          </a:solidFill>
                          <a:effectLst/>
                        </a:rPr>
                        <a:t>55 billion</a:t>
                      </a:r>
                      <a:endParaRPr lang="en-US" sz="18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669093980"/>
                  </a:ext>
                </a:extLst>
              </a:tr>
              <a:tr h="182880">
                <a:tc>
                  <a:txBody>
                    <a:bodyPr/>
                    <a:lstStyle/>
                    <a:p>
                      <a:pPr algn="l" fontAlgn="b"/>
                      <a:r>
                        <a:rPr lang="en-US" sz="1800" b="0" u="none" strike="noStrike" dirty="0">
                          <a:solidFill>
                            <a:srgbClr val="000000"/>
                          </a:solidFill>
                          <a:effectLst/>
                        </a:rPr>
                        <a:t>Wikipedia</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1800" b="0" u="none" strike="noStrike" dirty="0">
                          <a:solidFill>
                            <a:srgbClr val="000000"/>
                          </a:solidFill>
                          <a:effectLst/>
                        </a:rPr>
                        <a:t>3 billion</a:t>
                      </a:r>
                      <a:endParaRPr lang="en-US" sz="18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859254272"/>
                  </a:ext>
                </a:extLst>
              </a:tr>
            </a:tbl>
          </a:graphicData>
        </a:graphic>
      </p:graphicFrame>
      <p:sp>
        <p:nvSpPr>
          <p:cNvPr id="9" name="TextBox 8">
            <a:extLst>
              <a:ext uri="{FF2B5EF4-FFF2-40B4-BE49-F238E27FC236}">
                <a16:creationId xmlns:a16="http://schemas.microsoft.com/office/drawing/2014/main" id="{8CEE93E0-BDFE-E8D7-18BD-B8239AF9FC11}"/>
              </a:ext>
            </a:extLst>
          </p:cNvPr>
          <p:cNvSpPr txBox="1"/>
          <p:nvPr/>
        </p:nvSpPr>
        <p:spPr>
          <a:xfrm>
            <a:off x="866775" y="4102034"/>
            <a:ext cx="10056019" cy="1938992"/>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dirty="0"/>
              <a:t>Common Crawl corpus contains petabytes of data collected over 8 years of web crawling. The corpus contains raw web </a:t>
            </a:r>
            <a:r>
              <a:rPr lang="en-US"/>
              <a:t>page data, </a:t>
            </a:r>
            <a:r>
              <a:rPr lang="en-US" dirty="0"/>
              <a:t>metadata extracts and text extracts with light filtering.</a:t>
            </a:r>
          </a:p>
          <a:p>
            <a:pPr marL="285750" indent="-285750">
              <a:spcBef>
                <a:spcPts val="1200"/>
              </a:spcBef>
              <a:buFont typeface="Arial" panose="020B0604020202020204" pitchFamily="34" charset="0"/>
              <a:buChar char="•"/>
            </a:pPr>
            <a:r>
              <a:rPr lang="en-US" dirty="0"/>
              <a:t>WebText2 is the text of web pages from all outbound Reddit links from posts with 3+ upvotes.</a:t>
            </a:r>
          </a:p>
          <a:p>
            <a:pPr marL="285750" indent="-285750">
              <a:spcBef>
                <a:spcPts val="1200"/>
              </a:spcBef>
              <a:buFont typeface="Arial" panose="020B0604020202020204" pitchFamily="34" charset="0"/>
              <a:buChar char="•"/>
            </a:pPr>
            <a:r>
              <a:rPr lang="en-US" dirty="0"/>
              <a:t>Books1 &amp; Books2 are two internet-based books corpora.</a:t>
            </a:r>
          </a:p>
          <a:p>
            <a:pPr marL="285750" indent="-285750">
              <a:spcBef>
                <a:spcPts val="1200"/>
              </a:spcBef>
              <a:buFont typeface="Arial" panose="020B0604020202020204" pitchFamily="34" charset="0"/>
              <a:buChar char="•"/>
            </a:pPr>
            <a:r>
              <a:rPr lang="en-US" dirty="0"/>
              <a:t>Wikipedia pages in the English language are also part of the training corpus.</a:t>
            </a:r>
          </a:p>
        </p:txBody>
      </p:sp>
    </p:spTree>
    <p:extLst>
      <p:ext uri="{BB962C8B-B14F-4D97-AF65-F5344CB8AC3E}">
        <p14:creationId xmlns:p14="http://schemas.microsoft.com/office/powerpoint/2010/main" val="2884664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Improvements</a:t>
            </a:r>
          </a:p>
        </p:txBody>
      </p:sp>
      <p:sp>
        <p:nvSpPr>
          <p:cNvPr id="2" name="TextBox 1">
            <a:extLst>
              <a:ext uri="{FF2B5EF4-FFF2-40B4-BE49-F238E27FC236}">
                <a16:creationId xmlns:a16="http://schemas.microsoft.com/office/drawing/2014/main" id="{4EB85173-7B97-9733-FE1E-D847532BC61F}"/>
              </a:ext>
            </a:extLst>
          </p:cNvPr>
          <p:cNvSpPr txBox="1"/>
          <p:nvPr/>
        </p:nvSpPr>
        <p:spPr>
          <a:xfrm>
            <a:off x="840747" y="1326634"/>
            <a:ext cx="5655746" cy="1661993"/>
          </a:xfrm>
          <a:prstGeom prst="rect">
            <a:avLst/>
          </a:prstGeom>
          <a:noFill/>
        </p:spPr>
        <p:txBody>
          <a:bodyPr wrap="square" rtlCol="0">
            <a:spAutoFit/>
          </a:bodyPr>
          <a:lstStyle/>
          <a:p>
            <a:pPr>
              <a:spcBef>
                <a:spcPts val="1200"/>
              </a:spcBef>
            </a:pPr>
            <a:r>
              <a:rPr lang="en-US" b="1" dirty="0"/>
              <a:t>Without changing the model </a:t>
            </a:r>
          </a:p>
          <a:p>
            <a:pPr>
              <a:spcBef>
                <a:spcPts val="1200"/>
              </a:spcBef>
            </a:pPr>
            <a:r>
              <a:rPr lang="en-US" dirty="0"/>
              <a:t>1. </a:t>
            </a:r>
            <a:r>
              <a:rPr lang="en-US" b="1" dirty="0"/>
              <a:t>Configuration Tuning</a:t>
            </a:r>
          </a:p>
          <a:p>
            <a:pPr>
              <a:spcBef>
                <a:spcPts val="1200"/>
              </a:spcBef>
            </a:pPr>
            <a:r>
              <a:rPr lang="en-US" dirty="0"/>
              <a:t>2. </a:t>
            </a:r>
            <a:r>
              <a:rPr lang="en-US"/>
              <a:t>Prompt engineering, </a:t>
            </a:r>
            <a:r>
              <a:rPr lang="en-US" dirty="0"/>
              <a:t>few shot learning</a:t>
            </a:r>
          </a:p>
          <a:p>
            <a:pPr>
              <a:spcBef>
                <a:spcPts val="1200"/>
              </a:spcBef>
            </a:pPr>
            <a:r>
              <a:rPr lang="en-US" dirty="0"/>
              <a:t>3.  </a:t>
            </a:r>
            <a:r>
              <a:rPr lang="en-US" b="1" dirty="0"/>
              <a:t>Prompt enrichment with external data sources</a:t>
            </a:r>
          </a:p>
        </p:txBody>
      </p:sp>
      <p:sp>
        <p:nvSpPr>
          <p:cNvPr id="5" name="TextBox 4">
            <a:extLst>
              <a:ext uri="{FF2B5EF4-FFF2-40B4-BE49-F238E27FC236}">
                <a16:creationId xmlns:a16="http://schemas.microsoft.com/office/drawing/2014/main" id="{0429CF64-2D5F-7947-1A07-E79F13962A8F}"/>
              </a:ext>
            </a:extLst>
          </p:cNvPr>
          <p:cNvSpPr txBox="1"/>
          <p:nvPr/>
        </p:nvSpPr>
        <p:spPr>
          <a:xfrm>
            <a:off x="7514524" y="1290638"/>
            <a:ext cx="4372675" cy="2523768"/>
          </a:xfrm>
          <a:prstGeom prst="rect">
            <a:avLst/>
          </a:prstGeom>
          <a:noFill/>
        </p:spPr>
        <p:txBody>
          <a:bodyPr wrap="square">
            <a:spAutoFit/>
          </a:bodyPr>
          <a:lstStyle/>
          <a:p>
            <a:pPr>
              <a:spcBef>
                <a:spcPts val="1200"/>
              </a:spcBef>
            </a:pPr>
            <a:r>
              <a:rPr lang="en-US" b="1" dirty="0"/>
              <a:t>With changing the model</a:t>
            </a:r>
          </a:p>
          <a:p>
            <a:pPr marL="285750" indent="-285750">
              <a:spcBef>
                <a:spcPts val="1200"/>
              </a:spcBef>
              <a:buFont typeface="Arial" panose="020B0604020202020204" pitchFamily="34" charset="0"/>
              <a:buChar char="•"/>
            </a:pPr>
            <a:r>
              <a:rPr lang="en-US" dirty="0"/>
              <a:t>Full fine-tuning </a:t>
            </a:r>
          </a:p>
          <a:p>
            <a:pPr marL="285750" indent="-285750">
              <a:spcBef>
                <a:spcPts val="1200"/>
              </a:spcBef>
              <a:buFont typeface="Arial" panose="020B0604020202020204" pitchFamily="34" charset="0"/>
              <a:buChar char="•"/>
            </a:pPr>
            <a:r>
              <a:rPr lang="en-US" dirty="0"/>
              <a:t>Partial fine-tuning</a:t>
            </a:r>
          </a:p>
          <a:p>
            <a:pPr marL="742950" lvl="1" indent="-285750">
              <a:spcBef>
                <a:spcPts val="1200"/>
              </a:spcBef>
              <a:buFont typeface="Courier New" panose="02070309020205020404" pitchFamily="49" charset="0"/>
              <a:buChar char="o"/>
            </a:pPr>
            <a:r>
              <a:rPr lang="en-US" dirty="0" err="1"/>
              <a:t>LoRA</a:t>
            </a:r>
            <a:r>
              <a:rPr lang="en-US" dirty="0"/>
              <a:t> (</a:t>
            </a:r>
            <a:r>
              <a:rPr lang="en-US" sz="1800" b="0" i="0" u="none" strike="noStrike" baseline="0" dirty="0">
                <a:latin typeface="Lato-Regular"/>
              </a:rPr>
              <a:t>Low-Rank Adaptation</a:t>
            </a:r>
            <a:r>
              <a:rPr lang="en-US" dirty="0"/>
              <a:t>)</a:t>
            </a:r>
          </a:p>
          <a:p>
            <a:pPr marL="742950" lvl="1" indent="-285750">
              <a:spcBef>
                <a:spcPts val="1200"/>
              </a:spcBef>
              <a:buFont typeface="Courier New" panose="02070309020205020404" pitchFamily="49" charset="0"/>
              <a:buChar char="o"/>
            </a:pPr>
            <a:r>
              <a:rPr lang="en-US" dirty="0"/>
              <a:t>Prompt tuning </a:t>
            </a:r>
          </a:p>
          <a:p>
            <a:pPr>
              <a:spcBef>
                <a:spcPts val="1200"/>
              </a:spcBef>
            </a:pPr>
            <a:endParaRPr lang="en-US" dirty="0"/>
          </a:p>
        </p:txBody>
      </p:sp>
    </p:spTree>
    <p:extLst>
      <p:ext uri="{BB962C8B-B14F-4D97-AF65-F5344CB8AC3E}">
        <p14:creationId xmlns:p14="http://schemas.microsoft.com/office/powerpoint/2010/main" val="3202222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Configuration Tuning </a:t>
            </a:r>
          </a:p>
        </p:txBody>
      </p:sp>
      <p:sp>
        <p:nvSpPr>
          <p:cNvPr id="2" name="TextBox 1">
            <a:extLst>
              <a:ext uri="{FF2B5EF4-FFF2-40B4-BE49-F238E27FC236}">
                <a16:creationId xmlns:a16="http://schemas.microsoft.com/office/drawing/2014/main" id="{4EB85173-7B97-9733-FE1E-D847532BC61F}"/>
              </a:ext>
            </a:extLst>
          </p:cNvPr>
          <p:cNvSpPr txBox="1"/>
          <p:nvPr/>
        </p:nvSpPr>
        <p:spPr>
          <a:xfrm>
            <a:off x="862012" y="1290638"/>
            <a:ext cx="3785351" cy="143116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Max new tokens</a:t>
            </a:r>
          </a:p>
          <a:p>
            <a:pPr marL="285750" indent="-285750">
              <a:spcAft>
                <a:spcPts val="600"/>
              </a:spcAft>
              <a:buFont typeface="Arial" panose="020B0604020202020204" pitchFamily="34" charset="0"/>
              <a:buChar char="•"/>
            </a:pPr>
            <a:r>
              <a:rPr lang="en-US" dirty="0"/>
              <a:t>Sample top K</a:t>
            </a:r>
          </a:p>
          <a:p>
            <a:pPr marL="285750" indent="-285750">
              <a:spcAft>
                <a:spcPts val="600"/>
              </a:spcAft>
              <a:buFont typeface="Arial" panose="020B0604020202020204" pitchFamily="34" charset="0"/>
              <a:buChar char="•"/>
            </a:pPr>
            <a:r>
              <a:rPr lang="en-US" dirty="0"/>
              <a:t>Sample top P</a:t>
            </a:r>
          </a:p>
          <a:p>
            <a:pPr marL="285750" indent="-285750">
              <a:spcAft>
                <a:spcPts val="600"/>
              </a:spcAft>
              <a:buFont typeface="Arial" panose="020B0604020202020204" pitchFamily="34" charset="0"/>
              <a:buChar char="•"/>
            </a:pPr>
            <a:r>
              <a:rPr lang="en-US" dirty="0"/>
              <a:t>Temperature</a:t>
            </a:r>
          </a:p>
        </p:txBody>
      </p:sp>
      <p:pic>
        <p:nvPicPr>
          <p:cNvPr id="5" name="Picture 4">
            <a:extLst>
              <a:ext uri="{FF2B5EF4-FFF2-40B4-BE49-F238E27FC236}">
                <a16:creationId xmlns:a16="http://schemas.microsoft.com/office/drawing/2014/main" id="{590286AF-841B-4DCC-5B62-9BCDB9ECB913}"/>
              </a:ext>
            </a:extLst>
          </p:cNvPr>
          <p:cNvPicPr>
            <a:picLocks noChangeAspect="1"/>
          </p:cNvPicPr>
          <p:nvPr/>
        </p:nvPicPr>
        <p:blipFill>
          <a:blip r:embed="rId3"/>
          <a:stretch>
            <a:fillRect/>
          </a:stretch>
        </p:blipFill>
        <p:spPr>
          <a:xfrm>
            <a:off x="4647363" y="1141429"/>
            <a:ext cx="4953000" cy="3600450"/>
          </a:xfrm>
          <a:prstGeom prst="rect">
            <a:avLst/>
          </a:prstGeom>
        </p:spPr>
      </p:pic>
    </p:spTree>
    <p:extLst>
      <p:ext uri="{BB962C8B-B14F-4D97-AF65-F5344CB8AC3E}">
        <p14:creationId xmlns:p14="http://schemas.microsoft.com/office/powerpoint/2010/main" val="872413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Configuration Tuning </a:t>
            </a:r>
          </a:p>
        </p:txBody>
      </p:sp>
      <p:pic>
        <p:nvPicPr>
          <p:cNvPr id="9" name="Picture 8">
            <a:extLst>
              <a:ext uri="{FF2B5EF4-FFF2-40B4-BE49-F238E27FC236}">
                <a16:creationId xmlns:a16="http://schemas.microsoft.com/office/drawing/2014/main" id="{44C4FFBD-32E7-A928-C9C4-4B8664BF1C5C}"/>
              </a:ext>
            </a:extLst>
          </p:cNvPr>
          <p:cNvPicPr>
            <a:picLocks noChangeAspect="1"/>
          </p:cNvPicPr>
          <p:nvPr/>
        </p:nvPicPr>
        <p:blipFill>
          <a:blip r:embed="rId3"/>
          <a:stretch>
            <a:fillRect/>
          </a:stretch>
        </p:blipFill>
        <p:spPr>
          <a:xfrm>
            <a:off x="517386" y="1079989"/>
            <a:ext cx="7981950" cy="3924300"/>
          </a:xfrm>
          <a:prstGeom prst="rect">
            <a:avLst/>
          </a:prstGeom>
        </p:spPr>
      </p:pic>
    </p:spTree>
    <p:extLst>
      <p:ext uri="{BB962C8B-B14F-4D97-AF65-F5344CB8AC3E}">
        <p14:creationId xmlns:p14="http://schemas.microsoft.com/office/powerpoint/2010/main" val="1404428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Knowledge Share</a:t>
            </a:r>
          </a:p>
        </p:txBody>
      </p:sp>
      <p:sp>
        <p:nvSpPr>
          <p:cNvPr id="4" name="TextBox 3">
            <a:extLst>
              <a:ext uri="{FF2B5EF4-FFF2-40B4-BE49-F238E27FC236}">
                <a16:creationId xmlns:a16="http://schemas.microsoft.com/office/drawing/2014/main" id="{B1031CF5-A10F-49B9-9F7B-EAD11598172C}"/>
              </a:ext>
            </a:extLst>
          </p:cNvPr>
          <p:cNvSpPr txBox="1"/>
          <p:nvPr/>
        </p:nvSpPr>
        <p:spPr>
          <a:xfrm>
            <a:off x="1743075" y="1723936"/>
            <a:ext cx="7562850" cy="2523768"/>
          </a:xfrm>
          <a:prstGeom prst="rect">
            <a:avLst/>
          </a:prstGeom>
          <a:noFill/>
        </p:spPr>
        <p:txBody>
          <a:bodyPr wrap="square">
            <a:spAutoFit/>
          </a:bodyPr>
          <a:lstStyle/>
          <a:p>
            <a:pPr>
              <a:spcBef>
                <a:spcPts val="1200"/>
              </a:spcBef>
            </a:pPr>
            <a:endParaRPr lang="en-US" dirty="0"/>
          </a:p>
          <a:p>
            <a:pPr marL="285750" indent="-285750">
              <a:spcBef>
                <a:spcPts val="1200"/>
              </a:spcBef>
              <a:buFont typeface="Arial" panose="020B0604020202020204" pitchFamily="34" charset="0"/>
              <a:buChar char="•"/>
            </a:pPr>
            <a:r>
              <a:rPr lang="en-US" dirty="0"/>
              <a:t>What is an LLM in the context of DNNs?</a:t>
            </a:r>
          </a:p>
          <a:p>
            <a:pPr marL="285750" indent="-285750">
              <a:spcBef>
                <a:spcPts val="1200"/>
              </a:spcBef>
              <a:buFont typeface="Arial" panose="020B0604020202020204" pitchFamily="34" charset="0"/>
              <a:buChar char="•"/>
            </a:pPr>
            <a:r>
              <a:rPr lang="en-US" dirty="0"/>
              <a:t>Word Embedding</a:t>
            </a:r>
          </a:p>
          <a:p>
            <a:pPr marL="285750" indent="-285750">
              <a:spcBef>
                <a:spcPts val="1200"/>
              </a:spcBef>
              <a:buFont typeface="Arial" panose="020B0604020202020204" pitchFamily="34" charset="0"/>
              <a:buChar char="•"/>
            </a:pPr>
            <a:r>
              <a:rPr lang="en-US" dirty="0"/>
              <a:t>How is an LLM trained and on what data?</a:t>
            </a:r>
          </a:p>
          <a:p>
            <a:pPr marL="285750" indent="-285750">
              <a:spcBef>
                <a:spcPts val="1200"/>
              </a:spcBef>
              <a:buFont typeface="Arial" panose="020B0604020202020204" pitchFamily="34" charset="0"/>
              <a:buChar char="•"/>
            </a:pPr>
            <a:r>
              <a:rPr lang="en-US" dirty="0"/>
              <a:t>LLM Improvements</a:t>
            </a:r>
          </a:p>
          <a:p>
            <a:pPr marL="285750" indent="-285750">
              <a:spcBef>
                <a:spcPts val="1200"/>
              </a:spcBef>
              <a:buFont typeface="Arial" panose="020B0604020202020204" pitchFamily="34" charset="0"/>
              <a:buChar char="•"/>
            </a:pPr>
            <a:r>
              <a:rPr lang="en-US" dirty="0"/>
              <a:t>What is RAG and how does it work with LLMs?</a:t>
            </a:r>
          </a:p>
        </p:txBody>
      </p:sp>
    </p:spTree>
    <p:extLst>
      <p:ext uri="{BB962C8B-B14F-4D97-AF65-F5344CB8AC3E}">
        <p14:creationId xmlns:p14="http://schemas.microsoft.com/office/powerpoint/2010/main" val="814780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Configuration Tuning </a:t>
            </a:r>
          </a:p>
        </p:txBody>
      </p:sp>
      <p:pic>
        <p:nvPicPr>
          <p:cNvPr id="2" name="Picture 1">
            <a:extLst>
              <a:ext uri="{FF2B5EF4-FFF2-40B4-BE49-F238E27FC236}">
                <a16:creationId xmlns:a16="http://schemas.microsoft.com/office/drawing/2014/main" id="{781AFE2F-DFF6-B33E-5D77-FDBB131D366F}"/>
              </a:ext>
            </a:extLst>
          </p:cNvPr>
          <p:cNvPicPr>
            <a:picLocks noChangeAspect="1"/>
          </p:cNvPicPr>
          <p:nvPr/>
        </p:nvPicPr>
        <p:blipFill>
          <a:blip r:embed="rId3"/>
          <a:stretch>
            <a:fillRect/>
          </a:stretch>
        </p:blipFill>
        <p:spPr>
          <a:xfrm>
            <a:off x="1933898" y="1685185"/>
            <a:ext cx="3279932" cy="4432176"/>
          </a:xfrm>
          <a:prstGeom prst="rect">
            <a:avLst/>
          </a:prstGeom>
        </p:spPr>
      </p:pic>
      <p:sp>
        <p:nvSpPr>
          <p:cNvPr id="4" name="TextBox 3">
            <a:extLst>
              <a:ext uri="{FF2B5EF4-FFF2-40B4-BE49-F238E27FC236}">
                <a16:creationId xmlns:a16="http://schemas.microsoft.com/office/drawing/2014/main" id="{4845852B-658B-820D-213E-65E5D66452CB}"/>
              </a:ext>
            </a:extLst>
          </p:cNvPr>
          <p:cNvSpPr txBox="1"/>
          <p:nvPr/>
        </p:nvSpPr>
        <p:spPr>
          <a:xfrm>
            <a:off x="5148516" y="1748414"/>
            <a:ext cx="5385916" cy="646331"/>
          </a:xfrm>
          <a:prstGeom prst="rect">
            <a:avLst/>
          </a:prstGeom>
          <a:noFill/>
        </p:spPr>
        <p:txBody>
          <a:bodyPr wrap="square" rtlCol="0">
            <a:spAutoFit/>
          </a:bodyPr>
          <a:lstStyle/>
          <a:p>
            <a:r>
              <a:rPr lang="en-US" b="1" dirty="0"/>
              <a:t>Greedy Sampling</a:t>
            </a:r>
            <a:r>
              <a:rPr lang="en-US" dirty="0"/>
              <a:t>: the token with the highest probability is selected</a:t>
            </a:r>
          </a:p>
        </p:txBody>
      </p:sp>
      <p:sp>
        <p:nvSpPr>
          <p:cNvPr id="5" name="TextBox 4">
            <a:extLst>
              <a:ext uri="{FF2B5EF4-FFF2-40B4-BE49-F238E27FC236}">
                <a16:creationId xmlns:a16="http://schemas.microsoft.com/office/drawing/2014/main" id="{F7D71F19-306E-1752-02A6-2C47D7068DB8}"/>
              </a:ext>
            </a:extLst>
          </p:cNvPr>
          <p:cNvSpPr txBox="1"/>
          <p:nvPr/>
        </p:nvSpPr>
        <p:spPr>
          <a:xfrm>
            <a:off x="5213829" y="4463256"/>
            <a:ext cx="6939651" cy="2031325"/>
          </a:xfrm>
          <a:prstGeom prst="rect">
            <a:avLst/>
          </a:prstGeom>
          <a:noFill/>
        </p:spPr>
        <p:txBody>
          <a:bodyPr wrap="square" rtlCol="0">
            <a:spAutoFit/>
          </a:bodyPr>
          <a:lstStyle/>
          <a:p>
            <a:r>
              <a:rPr lang="en-US" b="1" dirty="0"/>
              <a:t>Random Sampling</a:t>
            </a:r>
            <a:r>
              <a:rPr lang="en-US" dirty="0"/>
              <a:t>: the token is selected based on its probability.</a:t>
            </a:r>
          </a:p>
          <a:p>
            <a:r>
              <a:rPr lang="en-US" dirty="0"/>
              <a:t>E.g. if sample 100 times</a:t>
            </a:r>
          </a:p>
          <a:p>
            <a:r>
              <a:rPr lang="en-US"/>
              <a:t>‘cake’ </a:t>
            </a:r>
            <a:r>
              <a:rPr lang="en-US" dirty="0"/>
              <a:t>is selected ~20 times</a:t>
            </a:r>
          </a:p>
          <a:p>
            <a:r>
              <a:rPr lang="en-US"/>
              <a:t>‘donut’ </a:t>
            </a:r>
            <a:r>
              <a:rPr lang="en-US" dirty="0"/>
              <a:t>is selected ~10 times</a:t>
            </a:r>
          </a:p>
          <a:p>
            <a:r>
              <a:rPr lang="en-US"/>
              <a:t>‘banana’ </a:t>
            </a:r>
            <a:r>
              <a:rPr lang="en-US" dirty="0"/>
              <a:t>is selected ~2 times</a:t>
            </a:r>
          </a:p>
          <a:p>
            <a:r>
              <a:rPr lang="en-US"/>
              <a:t>‘apple’ </a:t>
            </a:r>
            <a:r>
              <a:rPr lang="en-US" dirty="0"/>
              <a:t>is selected ~ 1 time </a:t>
            </a:r>
          </a:p>
          <a:p>
            <a:r>
              <a:rPr lang="en-US" dirty="0"/>
              <a:t>…</a:t>
            </a:r>
          </a:p>
        </p:txBody>
      </p:sp>
      <p:sp>
        <p:nvSpPr>
          <p:cNvPr id="6" name="TextBox 5">
            <a:extLst>
              <a:ext uri="{FF2B5EF4-FFF2-40B4-BE49-F238E27FC236}">
                <a16:creationId xmlns:a16="http://schemas.microsoft.com/office/drawing/2014/main" id="{71449D2A-EBD7-9815-9051-D96F7241526B}"/>
              </a:ext>
            </a:extLst>
          </p:cNvPr>
          <p:cNvSpPr txBox="1"/>
          <p:nvPr/>
        </p:nvSpPr>
        <p:spPr>
          <a:xfrm>
            <a:off x="2005017" y="1225194"/>
            <a:ext cx="1109598" cy="523220"/>
          </a:xfrm>
          <a:prstGeom prst="rect">
            <a:avLst/>
          </a:prstGeom>
          <a:noFill/>
        </p:spPr>
        <p:txBody>
          <a:bodyPr wrap="none" rtlCol="0">
            <a:spAutoFit/>
          </a:bodyPr>
          <a:lstStyle/>
          <a:p>
            <a:pPr algn="ctr"/>
            <a:r>
              <a:rPr lang="en-US" sz="1400" b="1" dirty="0"/>
              <a:t>Token </a:t>
            </a:r>
          </a:p>
          <a:p>
            <a:pPr algn="ctr"/>
            <a:r>
              <a:rPr lang="en-US" sz="1400" b="1" dirty="0"/>
              <a:t>Probability</a:t>
            </a:r>
          </a:p>
        </p:txBody>
      </p:sp>
      <p:sp>
        <p:nvSpPr>
          <p:cNvPr id="8" name="TextBox 7">
            <a:extLst>
              <a:ext uri="{FF2B5EF4-FFF2-40B4-BE49-F238E27FC236}">
                <a16:creationId xmlns:a16="http://schemas.microsoft.com/office/drawing/2014/main" id="{5E71E124-DAED-BE21-E6F4-AEFA018C059E}"/>
              </a:ext>
            </a:extLst>
          </p:cNvPr>
          <p:cNvSpPr txBox="1"/>
          <p:nvPr/>
        </p:nvSpPr>
        <p:spPr>
          <a:xfrm>
            <a:off x="3225971" y="1452954"/>
            <a:ext cx="746808" cy="307777"/>
          </a:xfrm>
          <a:prstGeom prst="rect">
            <a:avLst/>
          </a:prstGeom>
          <a:noFill/>
        </p:spPr>
        <p:txBody>
          <a:bodyPr wrap="none" rtlCol="0">
            <a:spAutoFit/>
          </a:bodyPr>
          <a:lstStyle/>
          <a:p>
            <a:pPr algn="ctr"/>
            <a:r>
              <a:rPr lang="en-US" sz="1400" b="1" dirty="0"/>
              <a:t>Token </a:t>
            </a:r>
          </a:p>
        </p:txBody>
      </p:sp>
    </p:spTree>
    <p:extLst>
      <p:ext uri="{BB962C8B-B14F-4D97-AF65-F5344CB8AC3E}">
        <p14:creationId xmlns:p14="http://schemas.microsoft.com/office/powerpoint/2010/main" val="3642796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Configuration Tuning </a:t>
            </a:r>
          </a:p>
        </p:txBody>
      </p:sp>
      <p:pic>
        <p:nvPicPr>
          <p:cNvPr id="5" name="Picture 4">
            <a:extLst>
              <a:ext uri="{FF2B5EF4-FFF2-40B4-BE49-F238E27FC236}">
                <a16:creationId xmlns:a16="http://schemas.microsoft.com/office/drawing/2014/main" id="{BB44C833-C6DC-839B-0EF7-691058D52647}"/>
              </a:ext>
            </a:extLst>
          </p:cNvPr>
          <p:cNvPicPr>
            <a:picLocks noChangeAspect="1"/>
          </p:cNvPicPr>
          <p:nvPr/>
        </p:nvPicPr>
        <p:blipFill>
          <a:blip r:embed="rId3"/>
          <a:stretch>
            <a:fillRect/>
          </a:stretch>
        </p:blipFill>
        <p:spPr>
          <a:xfrm>
            <a:off x="1513614" y="1382617"/>
            <a:ext cx="3145809" cy="2274005"/>
          </a:xfrm>
          <a:prstGeom prst="rect">
            <a:avLst/>
          </a:prstGeom>
        </p:spPr>
      </p:pic>
      <p:sp>
        <p:nvSpPr>
          <p:cNvPr id="6" name="TextBox 5">
            <a:extLst>
              <a:ext uri="{FF2B5EF4-FFF2-40B4-BE49-F238E27FC236}">
                <a16:creationId xmlns:a16="http://schemas.microsoft.com/office/drawing/2014/main" id="{0784A590-3D7A-F60F-BF19-B5AA24B785C3}"/>
              </a:ext>
            </a:extLst>
          </p:cNvPr>
          <p:cNvSpPr txBox="1"/>
          <p:nvPr/>
        </p:nvSpPr>
        <p:spPr>
          <a:xfrm>
            <a:off x="1513614" y="859397"/>
            <a:ext cx="1109598" cy="523220"/>
          </a:xfrm>
          <a:prstGeom prst="rect">
            <a:avLst/>
          </a:prstGeom>
          <a:noFill/>
        </p:spPr>
        <p:txBody>
          <a:bodyPr wrap="none" rtlCol="0">
            <a:spAutoFit/>
          </a:bodyPr>
          <a:lstStyle/>
          <a:p>
            <a:pPr algn="ctr"/>
            <a:r>
              <a:rPr lang="en-US" sz="1400" b="1" dirty="0"/>
              <a:t>Token </a:t>
            </a:r>
          </a:p>
          <a:p>
            <a:pPr algn="ctr"/>
            <a:r>
              <a:rPr lang="en-US" sz="1400" b="1" dirty="0"/>
              <a:t>Probability</a:t>
            </a:r>
          </a:p>
        </p:txBody>
      </p:sp>
      <p:sp>
        <p:nvSpPr>
          <p:cNvPr id="8" name="TextBox 7">
            <a:extLst>
              <a:ext uri="{FF2B5EF4-FFF2-40B4-BE49-F238E27FC236}">
                <a16:creationId xmlns:a16="http://schemas.microsoft.com/office/drawing/2014/main" id="{7A4DE644-DC5D-7E4A-F6EF-52B287C52A1D}"/>
              </a:ext>
            </a:extLst>
          </p:cNvPr>
          <p:cNvSpPr txBox="1"/>
          <p:nvPr/>
        </p:nvSpPr>
        <p:spPr>
          <a:xfrm>
            <a:off x="2713114" y="1030918"/>
            <a:ext cx="746808" cy="307777"/>
          </a:xfrm>
          <a:prstGeom prst="rect">
            <a:avLst/>
          </a:prstGeom>
          <a:noFill/>
        </p:spPr>
        <p:txBody>
          <a:bodyPr wrap="none" rtlCol="0">
            <a:spAutoFit/>
          </a:bodyPr>
          <a:lstStyle/>
          <a:p>
            <a:pPr algn="ctr"/>
            <a:r>
              <a:rPr lang="en-US" sz="1400" b="1" dirty="0"/>
              <a:t>Token </a:t>
            </a:r>
          </a:p>
        </p:txBody>
      </p:sp>
      <p:sp>
        <p:nvSpPr>
          <p:cNvPr id="10" name="TextBox 9">
            <a:extLst>
              <a:ext uri="{FF2B5EF4-FFF2-40B4-BE49-F238E27FC236}">
                <a16:creationId xmlns:a16="http://schemas.microsoft.com/office/drawing/2014/main" id="{18ACE234-158E-9285-942C-87C06FFE9FC6}"/>
              </a:ext>
            </a:extLst>
          </p:cNvPr>
          <p:cNvSpPr txBox="1"/>
          <p:nvPr/>
        </p:nvSpPr>
        <p:spPr>
          <a:xfrm>
            <a:off x="4701372" y="1767112"/>
            <a:ext cx="6673294" cy="646331"/>
          </a:xfrm>
          <a:prstGeom prst="rect">
            <a:avLst/>
          </a:prstGeom>
          <a:noFill/>
        </p:spPr>
        <p:txBody>
          <a:bodyPr wrap="square">
            <a:spAutoFit/>
          </a:bodyPr>
          <a:lstStyle/>
          <a:p>
            <a:r>
              <a:rPr lang="en-US" b="1" dirty="0"/>
              <a:t>Top-k</a:t>
            </a:r>
            <a:r>
              <a:rPr lang="en-US" dirty="0"/>
              <a:t>: applying random-weighted strategy to the k top-ranked results</a:t>
            </a:r>
          </a:p>
        </p:txBody>
      </p:sp>
      <p:pic>
        <p:nvPicPr>
          <p:cNvPr id="13" name="Picture 12">
            <a:extLst>
              <a:ext uri="{FF2B5EF4-FFF2-40B4-BE49-F238E27FC236}">
                <a16:creationId xmlns:a16="http://schemas.microsoft.com/office/drawing/2014/main" id="{56889139-A999-FF71-2CA7-2743B1772A79}"/>
              </a:ext>
            </a:extLst>
          </p:cNvPr>
          <p:cNvPicPr>
            <a:picLocks noChangeAspect="1"/>
          </p:cNvPicPr>
          <p:nvPr/>
        </p:nvPicPr>
        <p:blipFill>
          <a:blip r:embed="rId4"/>
          <a:stretch>
            <a:fillRect/>
          </a:stretch>
        </p:blipFill>
        <p:spPr>
          <a:xfrm>
            <a:off x="1513614" y="4120609"/>
            <a:ext cx="4171950" cy="2314575"/>
          </a:xfrm>
          <a:prstGeom prst="rect">
            <a:avLst/>
          </a:prstGeom>
        </p:spPr>
      </p:pic>
      <p:sp>
        <p:nvSpPr>
          <p:cNvPr id="15" name="TextBox 14">
            <a:extLst>
              <a:ext uri="{FF2B5EF4-FFF2-40B4-BE49-F238E27FC236}">
                <a16:creationId xmlns:a16="http://schemas.microsoft.com/office/drawing/2014/main" id="{514E17BA-CEDB-7035-BFF7-6EAAF3DD12FC}"/>
              </a:ext>
            </a:extLst>
          </p:cNvPr>
          <p:cNvSpPr txBox="1"/>
          <p:nvPr/>
        </p:nvSpPr>
        <p:spPr>
          <a:xfrm>
            <a:off x="4440115" y="4617826"/>
            <a:ext cx="7563896" cy="646331"/>
          </a:xfrm>
          <a:prstGeom prst="rect">
            <a:avLst/>
          </a:prstGeom>
          <a:noFill/>
        </p:spPr>
        <p:txBody>
          <a:bodyPr wrap="square">
            <a:spAutoFit/>
          </a:bodyPr>
          <a:lstStyle/>
          <a:p>
            <a:r>
              <a:rPr lang="en-US" b="1" dirty="0"/>
              <a:t>Top-p</a:t>
            </a:r>
            <a:r>
              <a:rPr lang="en-US" dirty="0"/>
              <a:t>: applying random-weighted strategy to the top-ranked consecutive results and with a cumulative probability &lt;= p</a:t>
            </a:r>
          </a:p>
        </p:txBody>
      </p:sp>
    </p:spTree>
    <p:extLst>
      <p:ext uri="{BB962C8B-B14F-4D97-AF65-F5344CB8AC3E}">
        <p14:creationId xmlns:p14="http://schemas.microsoft.com/office/powerpoint/2010/main" val="2788527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Configuration Tuning </a:t>
            </a:r>
          </a:p>
        </p:txBody>
      </p:sp>
      <p:pic>
        <p:nvPicPr>
          <p:cNvPr id="4" name="Picture 3">
            <a:extLst>
              <a:ext uri="{FF2B5EF4-FFF2-40B4-BE49-F238E27FC236}">
                <a16:creationId xmlns:a16="http://schemas.microsoft.com/office/drawing/2014/main" id="{EE37A9F5-9D7D-FAFE-36ED-21C7AA0A0F55}"/>
              </a:ext>
            </a:extLst>
          </p:cNvPr>
          <p:cNvPicPr>
            <a:picLocks noChangeAspect="1"/>
          </p:cNvPicPr>
          <p:nvPr/>
        </p:nvPicPr>
        <p:blipFill>
          <a:blip r:embed="rId3"/>
          <a:stretch>
            <a:fillRect/>
          </a:stretch>
        </p:blipFill>
        <p:spPr>
          <a:xfrm>
            <a:off x="2133600" y="1924259"/>
            <a:ext cx="7924800" cy="41148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DD44AAA-BD9C-2244-8D8C-5CA3CECC7EAE}"/>
                  </a:ext>
                </a:extLst>
              </p:cNvPr>
              <p:cNvSpPr txBox="1"/>
              <p:nvPr/>
            </p:nvSpPr>
            <p:spPr>
              <a:xfrm>
                <a:off x="8946108" y="714227"/>
                <a:ext cx="2224583" cy="83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num>
                                <m:den>
                                  <m:r>
                                    <a:rPr lang="en-US" b="0" i="1" smtClean="0">
                                      <a:latin typeface="Cambria Math" panose="02040503050406030204" pitchFamily="18" charset="0"/>
                                    </a:rPr>
                                    <m:t>𝑇</m:t>
                                  </m:r>
                                </m:den>
                              </m:f>
                            </m:sup>
                          </m:s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num>
                                    <m:den>
                                      <m:r>
                                        <a:rPr lang="en-US" i="1">
                                          <a:latin typeface="Cambria Math" panose="02040503050406030204" pitchFamily="18" charset="0"/>
                                        </a:rPr>
                                        <m:t>𝑇</m:t>
                                      </m:r>
                                    </m:den>
                                  </m:f>
                                </m:sup>
                              </m:sSup>
                            </m:e>
                          </m:nary>
                        </m:den>
                      </m:f>
                    </m:oMath>
                  </m:oMathPara>
                </a14:m>
                <a:endParaRPr lang="en-US" dirty="0"/>
              </a:p>
            </p:txBody>
          </p:sp>
        </mc:Choice>
        <mc:Fallback xmlns="">
          <p:sp>
            <p:nvSpPr>
              <p:cNvPr id="2" name="TextBox 1">
                <a:extLst>
                  <a:ext uri="{FF2B5EF4-FFF2-40B4-BE49-F238E27FC236}">
                    <a16:creationId xmlns:a16="http://schemas.microsoft.com/office/drawing/2014/main" id="{EDD44AAA-BD9C-2244-8D8C-5CA3CECC7EAE}"/>
                  </a:ext>
                </a:extLst>
              </p:cNvPr>
              <p:cNvSpPr txBox="1">
                <a:spLocks noRot="1" noChangeAspect="1" noMove="1" noResize="1" noEditPoints="1" noAdjustHandles="1" noChangeArrowheads="1" noChangeShapeType="1" noTextEdit="1"/>
              </p:cNvSpPr>
              <p:nvPr/>
            </p:nvSpPr>
            <p:spPr>
              <a:xfrm>
                <a:off x="8946108" y="714227"/>
                <a:ext cx="2224583" cy="8398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1135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704087" y="483705"/>
            <a:ext cx="10811256" cy="495761"/>
          </a:xfrm>
        </p:spPr>
        <p:txBody>
          <a:bodyPr/>
          <a:lstStyle/>
          <a:p>
            <a:r>
              <a:rPr lang="en-US" dirty="0"/>
              <a:t>Fine-tuning LLM</a:t>
            </a:r>
          </a:p>
        </p:txBody>
      </p:sp>
      <p:sp>
        <p:nvSpPr>
          <p:cNvPr id="5" name="Oval 4">
            <a:extLst>
              <a:ext uri="{FF2B5EF4-FFF2-40B4-BE49-F238E27FC236}">
                <a16:creationId xmlns:a16="http://schemas.microsoft.com/office/drawing/2014/main" id="{8DE04B08-3190-4F73-4A64-2B310018AC68}"/>
              </a:ext>
            </a:extLst>
          </p:cNvPr>
          <p:cNvSpPr>
            <a:spLocks noChangeAspect="1"/>
          </p:cNvSpPr>
          <p:nvPr/>
        </p:nvSpPr>
        <p:spPr>
          <a:xfrm>
            <a:off x="4869495" y="3548574"/>
            <a:ext cx="1371600" cy="13716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Pre-trained </a:t>
            </a:r>
          </a:p>
          <a:p>
            <a:pPr algn="ctr"/>
            <a:r>
              <a:rPr lang="en-US" b="1" dirty="0">
                <a:solidFill>
                  <a:schemeClr val="tx1"/>
                </a:solidFill>
              </a:rPr>
              <a:t>LLM</a:t>
            </a:r>
          </a:p>
        </p:txBody>
      </p:sp>
      <p:sp>
        <p:nvSpPr>
          <p:cNvPr id="10" name="TextBox 9">
            <a:extLst>
              <a:ext uri="{FF2B5EF4-FFF2-40B4-BE49-F238E27FC236}">
                <a16:creationId xmlns:a16="http://schemas.microsoft.com/office/drawing/2014/main" id="{2637D435-53F8-2D82-197B-0453FFAEE54E}"/>
              </a:ext>
            </a:extLst>
          </p:cNvPr>
          <p:cNvSpPr txBox="1"/>
          <p:nvPr/>
        </p:nvSpPr>
        <p:spPr>
          <a:xfrm>
            <a:off x="2728369" y="2461806"/>
            <a:ext cx="1522596" cy="369332"/>
          </a:xfrm>
          <a:prstGeom prst="rect">
            <a:avLst/>
          </a:prstGeom>
          <a:noFill/>
        </p:spPr>
        <p:txBody>
          <a:bodyPr wrap="none" rtlCol="0">
            <a:spAutoFit/>
          </a:bodyPr>
          <a:lstStyle/>
          <a:p>
            <a:r>
              <a:rPr lang="en-US" dirty="0"/>
              <a:t>Training data</a:t>
            </a:r>
          </a:p>
        </p:txBody>
      </p:sp>
      <p:sp>
        <p:nvSpPr>
          <p:cNvPr id="12" name="TextBox 11">
            <a:extLst>
              <a:ext uri="{FF2B5EF4-FFF2-40B4-BE49-F238E27FC236}">
                <a16:creationId xmlns:a16="http://schemas.microsoft.com/office/drawing/2014/main" id="{E2C7717D-832E-0690-BD24-BA0B6B7ED76F}"/>
              </a:ext>
            </a:extLst>
          </p:cNvPr>
          <p:cNvSpPr txBox="1"/>
          <p:nvPr/>
        </p:nvSpPr>
        <p:spPr>
          <a:xfrm>
            <a:off x="5802945" y="1063690"/>
            <a:ext cx="2614818" cy="1200329"/>
          </a:xfrm>
          <a:prstGeom prst="rect">
            <a:avLst/>
          </a:prstGeom>
          <a:noFill/>
        </p:spPr>
        <p:txBody>
          <a:bodyPr wrap="none" rtlCol="0">
            <a:spAutoFit/>
          </a:bodyPr>
          <a:lstStyle/>
          <a:p>
            <a:r>
              <a:rPr lang="en-US" dirty="0"/>
              <a:t>Fine-tuning data</a:t>
            </a:r>
          </a:p>
          <a:p>
            <a:pPr marL="285750" indent="-285750">
              <a:buFont typeface="Arial" panose="020B0604020202020204" pitchFamily="34" charset="0"/>
              <a:buChar char="•"/>
            </a:pPr>
            <a:r>
              <a:rPr lang="en-US" dirty="0"/>
              <a:t>New data</a:t>
            </a:r>
          </a:p>
          <a:p>
            <a:pPr marL="285750" indent="-285750">
              <a:buFont typeface="Arial" panose="020B0604020202020204" pitchFamily="34" charset="0"/>
              <a:buChar char="•"/>
            </a:pPr>
            <a:r>
              <a:rPr lang="en-US" dirty="0"/>
              <a:t>Proprietary data</a:t>
            </a:r>
          </a:p>
          <a:p>
            <a:pPr marL="285750" indent="-285750">
              <a:buFont typeface="Arial" panose="020B0604020202020204" pitchFamily="34" charset="0"/>
              <a:buChar char="•"/>
            </a:pPr>
            <a:r>
              <a:rPr lang="en-US" dirty="0"/>
              <a:t>Specific domain data</a:t>
            </a:r>
          </a:p>
        </p:txBody>
      </p:sp>
      <p:sp>
        <p:nvSpPr>
          <p:cNvPr id="14" name="Oval 13">
            <a:extLst>
              <a:ext uri="{FF2B5EF4-FFF2-40B4-BE49-F238E27FC236}">
                <a16:creationId xmlns:a16="http://schemas.microsoft.com/office/drawing/2014/main" id="{0D29EA60-0B85-7193-2CFA-AF24457D7253}"/>
              </a:ext>
            </a:extLst>
          </p:cNvPr>
          <p:cNvSpPr>
            <a:spLocks noChangeAspect="1"/>
          </p:cNvSpPr>
          <p:nvPr/>
        </p:nvSpPr>
        <p:spPr>
          <a:xfrm>
            <a:off x="10053702" y="5165418"/>
            <a:ext cx="1371600" cy="13716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Fine-tuned </a:t>
            </a:r>
          </a:p>
          <a:p>
            <a:pPr algn="ctr"/>
            <a:r>
              <a:rPr lang="en-US" b="1" dirty="0">
                <a:solidFill>
                  <a:schemeClr val="tx1"/>
                </a:solidFill>
              </a:rPr>
              <a:t>LLM</a:t>
            </a:r>
          </a:p>
        </p:txBody>
      </p:sp>
      <p:sp>
        <p:nvSpPr>
          <p:cNvPr id="15" name="Oval 14">
            <a:extLst>
              <a:ext uri="{FF2B5EF4-FFF2-40B4-BE49-F238E27FC236}">
                <a16:creationId xmlns:a16="http://schemas.microsoft.com/office/drawing/2014/main" id="{9D2EF774-172B-1DB5-7935-79BD2C1A2552}"/>
              </a:ext>
            </a:extLst>
          </p:cNvPr>
          <p:cNvSpPr>
            <a:spLocks noChangeAspect="1"/>
          </p:cNvSpPr>
          <p:nvPr/>
        </p:nvSpPr>
        <p:spPr>
          <a:xfrm>
            <a:off x="10053702" y="3391970"/>
            <a:ext cx="1371600" cy="1371600"/>
          </a:xfrm>
          <a:prstGeom prst="ellipse">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Fine-tuned </a:t>
            </a:r>
          </a:p>
          <a:p>
            <a:pPr algn="ctr"/>
            <a:r>
              <a:rPr lang="en-US" b="1" dirty="0">
                <a:solidFill>
                  <a:schemeClr val="tx1"/>
                </a:solidFill>
              </a:rPr>
              <a:t>LLM</a:t>
            </a:r>
          </a:p>
        </p:txBody>
      </p:sp>
      <p:sp>
        <p:nvSpPr>
          <p:cNvPr id="16" name="Oval 15">
            <a:extLst>
              <a:ext uri="{FF2B5EF4-FFF2-40B4-BE49-F238E27FC236}">
                <a16:creationId xmlns:a16="http://schemas.microsoft.com/office/drawing/2014/main" id="{7A123A75-CC55-9BB0-B8A4-0466F4B6C08F}"/>
              </a:ext>
            </a:extLst>
          </p:cNvPr>
          <p:cNvSpPr>
            <a:spLocks noChangeAspect="1"/>
          </p:cNvSpPr>
          <p:nvPr/>
        </p:nvSpPr>
        <p:spPr>
          <a:xfrm>
            <a:off x="9938062" y="1290089"/>
            <a:ext cx="1371600" cy="1371600"/>
          </a:xfrm>
          <a:prstGeom prst="ellipse">
            <a:avLst/>
          </a:prstGeom>
          <a:solidFill>
            <a:srgbClr val="99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Fine-tuned </a:t>
            </a:r>
          </a:p>
          <a:p>
            <a:pPr algn="ctr"/>
            <a:r>
              <a:rPr lang="en-US" b="1" dirty="0">
                <a:solidFill>
                  <a:schemeClr val="tx1"/>
                </a:solidFill>
              </a:rPr>
              <a:t>LLM</a:t>
            </a:r>
          </a:p>
        </p:txBody>
      </p:sp>
      <p:sp>
        <p:nvSpPr>
          <p:cNvPr id="20" name="Oval 19">
            <a:extLst>
              <a:ext uri="{FF2B5EF4-FFF2-40B4-BE49-F238E27FC236}">
                <a16:creationId xmlns:a16="http://schemas.microsoft.com/office/drawing/2014/main" id="{989E306B-9DAB-CCBF-8183-2F0DAC8A0556}"/>
              </a:ext>
            </a:extLst>
          </p:cNvPr>
          <p:cNvSpPr>
            <a:spLocks noChangeAspect="1"/>
          </p:cNvSpPr>
          <p:nvPr/>
        </p:nvSpPr>
        <p:spPr>
          <a:xfrm>
            <a:off x="766698" y="3548574"/>
            <a:ext cx="1371600" cy="1371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rPr>
              <a:t>Base Model</a:t>
            </a:r>
          </a:p>
        </p:txBody>
      </p:sp>
      <p:cxnSp>
        <p:nvCxnSpPr>
          <p:cNvPr id="22" name="Straight Arrow Connector 21">
            <a:extLst>
              <a:ext uri="{FF2B5EF4-FFF2-40B4-BE49-F238E27FC236}">
                <a16:creationId xmlns:a16="http://schemas.microsoft.com/office/drawing/2014/main" id="{B3D1EE5D-6304-CD69-122C-F44C9988D70B}"/>
              </a:ext>
            </a:extLst>
          </p:cNvPr>
          <p:cNvCxnSpPr>
            <a:stCxn id="20" idx="6"/>
            <a:endCxn id="5" idx="2"/>
          </p:cNvCxnSpPr>
          <p:nvPr/>
        </p:nvCxnSpPr>
        <p:spPr>
          <a:xfrm>
            <a:off x="2138298" y="4234374"/>
            <a:ext cx="2731197"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F752BF-0103-2F3C-4E44-04B0DDABBBC4}"/>
              </a:ext>
            </a:extLst>
          </p:cNvPr>
          <p:cNvPicPr>
            <a:picLocks noChangeAspect="1"/>
          </p:cNvPicPr>
          <p:nvPr/>
        </p:nvPicPr>
        <p:blipFill>
          <a:blip r:embed="rId3">
            <a:duotone>
              <a:prstClr val="black"/>
              <a:schemeClr val="accent1">
                <a:tint val="45000"/>
                <a:satMod val="400000"/>
              </a:schemeClr>
            </a:duotone>
          </a:blip>
          <a:stretch>
            <a:fillRect/>
          </a:stretch>
        </p:blipFill>
        <p:spPr>
          <a:xfrm>
            <a:off x="2946040" y="2972311"/>
            <a:ext cx="1304925" cy="2524125"/>
          </a:xfrm>
          <a:prstGeom prst="rect">
            <a:avLst/>
          </a:prstGeom>
        </p:spPr>
      </p:pic>
      <p:cxnSp>
        <p:nvCxnSpPr>
          <p:cNvPr id="23" name="Straight Arrow Connector 22">
            <a:extLst>
              <a:ext uri="{FF2B5EF4-FFF2-40B4-BE49-F238E27FC236}">
                <a16:creationId xmlns:a16="http://schemas.microsoft.com/office/drawing/2014/main" id="{79254491-A393-7537-F318-43CF785EB7A8}"/>
              </a:ext>
            </a:extLst>
          </p:cNvPr>
          <p:cNvCxnSpPr>
            <a:cxnSpLocks/>
            <a:stCxn id="5" idx="6"/>
            <a:endCxn id="16" idx="2"/>
          </p:cNvCxnSpPr>
          <p:nvPr/>
        </p:nvCxnSpPr>
        <p:spPr>
          <a:xfrm flipV="1">
            <a:off x="6241095" y="1975889"/>
            <a:ext cx="3696967" cy="225848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B09A79-E061-C534-9736-6443F3623DB2}"/>
              </a:ext>
            </a:extLst>
          </p:cNvPr>
          <p:cNvCxnSpPr>
            <a:cxnSpLocks/>
            <a:stCxn id="5" idx="6"/>
            <a:endCxn id="15" idx="2"/>
          </p:cNvCxnSpPr>
          <p:nvPr/>
        </p:nvCxnSpPr>
        <p:spPr>
          <a:xfrm flipV="1">
            <a:off x="6241095" y="4077770"/>
            <a:ext cx="3812607" cy="1566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D8F02CA-2EE2-D18D-DCB6-5B56D44D2C1E}"/>
              </a:ext>
            </a:extLst>
          </p:cNvPr>
          <p:cNvCxnSpPr>
            <a:cxnSpLocks/>
            <a:stCxn id="5" idx="6"/>
            <a:endCxn id="14" idx="2"/>
          </p:cNvCxnSpPr>
          <p:nvPr/>
        </p:nvCxnSpPr>
        <p:spPr>
          <a:xfrm>
            <a:off x="6241095" y="4234374"/>
            <a:ext cx="3812607" cy="161684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FA1CF54-49AB-3151-3FE8-956E96C91CE1}"/>
              </a:ext>
            </a:extLst>
          </p:cNvPr>
          <p:cNvPicPr>
            <a:picLocks noChangeAspect="1"/>
          </p:cNvPicPr>
          <p:nvPr/>
        </p:nvPicPr>
        <p:blipFill>
          <a:blip r:embed="rId3">
            <a:duotone>
              <a:prstClr val="black"/>
              <a:srgbClr val="94A0FF">
                <a:tint val="45000"/>
                <a:satMod val="400000"/>
              </a:srgbClr>
            </a:duotone>
          </a:blip>
          <a:stretch>
            <a:fillRect/>
          </a:stretch>
        </p:blipFill>
        <p:spPr>
          <a:xfrm>
            <a:off x="8646122" y="1784771"/>
            <a:ext cx="651107" cy="1259441"/>
          </a:xfrm>
          <a:prstGeom prst="rect">
            <a:avLst/>
          </a:prstGeom>
        </p:spPr>
      </p:pic>
      <p:pic>
        <p:nvPicPr>
          <p:cNvPr id="17" name="Picture 16">
            <a:extLst>
              <a:ext uri="{FF2B5EF4-FFF2-40B4-BE49-F238E27FC236}">
                <a16:creationId xmlns:a16="http://schemas.microsoft.com/office/drawing/2014/main" id="{6F2D27B0-E496-1C03-50CD-FA6B56F91C53}"/>
              </a:ext>
            </a:extLst>
          </p:cNvPr>
          <p:cNvPicPr>
            <a:picLocks noChangeAspect="1"/>
          </p:cNvPicPr>
          <p:nvPr/>
        </p:nvPicPr>
        <p:blipFill>
          <a:blip r:embed="rId3">
            <a:duotone>
              <a:prstClr val="black"/>
              <a:srgbClr val="92D050">
                <a:tint val="45000"/>
                <a:satMod val="400000"/>
              </a:srgbClr>
            </a:duotone>
          </a:blip>
          <a:stretch>
            <a:fillRect/>
          </a:stretch>
        </p:blipFill>
        <p:spPr>
          <a:xfrm>
            <a:off x="8646121" y="4999169"/>
            <a:ext cx="651107" cy="1259441"/>
          </a:xfrm>
          <a:prstGeom prst="rect">
            <a:avLst/>
          </a:prstGeom>
        </p:spPr>
      </p:pic>
      <p:pic>
        <p:nvPicPr>
          <p:cNvPr id="18" name="Picture 17">
            <a:extLst>
              <a:ext uri="{FF2B5EF4-FFF2-40B4-BE49-F238E27FC236}">
                <a16:creationId xmlns:a16="http://schemas.microsoft.com/office/drawing/2014/main" id="{FD7CC49B-7D89-1BDB-24DE-E0F3DB7D17C9}"/>
              </a:ext>
            </a:extLst>
          </p:cNvPr>
          <p:cNvPicPr>
            <a:picLocks noChangeAspect="1"/>
          </p:cNvPicPr>
          <p:nvPr/>
        </p:nvPicPr>
        <p:blipFill>
          <a:blip r:embed="rId3">
            <a:duotone>
              <a:prstClr val="black"/>
              <a:schemeClr val="accent4">
                <a:tint val="45000"/>
                <a:satMod val="400000"/>
              </a:schemeClr>
            </a:duotone>
          </a:blip>
          <a:stretch>
            <a:fillRect/>
          </a:stretch>
        </p:blipFill>
        <p:spPr>
          <a:xfrm>
            <a:off x="8646123" y="3391970"/>
            <a:ext cx="651107" cy="1259441"/>
          </a:xfrm>
          <a:prstGeom prst="rect">
            <a:avLst/>
          </a:prstGeom>
        </p:spPr>
      </p:pic>
    </p:spTree>
    <p:extLst>
      <p:ext uri="{BB962C8B-B14F-4D97-AF65-F5344CB8AC3E}">
        <p14:creationId xmlns:p14="http://schemas.microsoft.com/office/powerpoint/2010/main" val="3697433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94944" y="466347"/>
            <a:ext cx="10811256" cy="495761"/>
          </a:xfrm>
        </p:spPr>
        <p:txBody>
          <a:bodyPr/>
          <a:lstStyle/>
          <a:p>
            <a:r>
              <a:rPr lang="en-US" dirty="0"/>
              <a:t>Retrieval Augmented Generation (RAG)</a:t>
            </a:r>
          </a:p>
        </p:txBody>
      </p:sp>
      <p:sp>
        <p:nvSpPr>
          <p:cNvPr id="2" name="TextBox 1">
            <a:extLst>
              <a:ext uri="{FF2B5EF4-FFF2-40B4-BE49-F238E27FC236}">
                <a16:creationId xmlns:a16="http://schemas.microsoft.com/office/drawing/2014/main" id="{667F87DC-FDDC-F5FF-54EE-7B0EC5CCBDBA}"/>
              </a:ext>
            </a:extLst>
          </p:cNvPr>
          <p:cNvSpPr txBox="1"/>
          <p:nvPr/>
        </p:nvSpPr>
        <p:spPr>
          <a:xfrm>
            <a:off x="9328734" y="892192"/>
            <a:ext cx="2614818" cy="923330"/>
          </a:xfrm>
          <a:prstGeom prst="rect">
            <a:avLst/>
          </a:prstGeom>
          <a:noFill/>
        </p:spPr>
        <p:txBody>
          <a:bodyPr wrap="none" rtlCol="0">
            <a:spAutoFit/>
          </a:bodyPr>
          <a:lstStyle/>
          <a:p>
            <a:pPr marL="285750" indent="-285750">
              <a:buFont typeface="Arial" panose="020B0604020202020204" pitchFamily="34" charset="0"/>
              <a:buChar char="•"/>
            </a:pPr>
            <a:r>
              <a:rPr lang="en-US" dirty="0"/>
              <a:t>New data</a:t>
            </a:r>
          </a:p>
          <a:p>
            <a:pPr marL="285750" indent="-285750">
              <a:buFont typeface="Arial" panose="020B0604020202020204" pitchFamily="34" charset="0"/>
              <a:buChar char="•"/>
            </a:pPr>
            <a:r>
              <a:rPr lang="en-US" dirty="0"/>
              <a:t>Proprietary data</a:t>
            </a:r>
          </a:p>
          <a:p>
            <a:pPr marL="285750" indent="-285750">
              <a:buFont typeface="Arial" panose="020B0604020202020204" pitchFamily="34" charset="0"/>
              <a:buChar char="•"/>
            </a:pPr>
            <a:r>
              <a:rPr lang="en-US" dirty="0"/>
              <a:t>Specific domain data</a:t>
            </a:r>
          </a:p>
        </p:txBody>
      </p:sp>
      <p:sp>
        <p:nvSpPr>
          <p:cNvPr id="4" name="TextBox 3">
            <a:extLst>
              <a:ext uri="{FF2B5EF4-FFF2-40B4-BE49-F238E27FC236}">
                <a16:creationId xmlns:a16="http://schemas.microsoft.com/office/drawing/2014/main" id="{14748893-AC61-D3DD-AE5E-7C7C406B69EF}"/>
              </a:ext>
            </a:extLst>
          </p:cNvPr>
          <p:cNvSpPr txBox="1"/>
          <p:nvPr/>
        </p:nvSpPr>
        <p:spPr>
          <a:xfrm>
            <a:off x="547086" y="892192"/>
            <a:ext cx="8344296" cy="1354217"/>
          </a:xfrm>
          <a:prstGeom prst="rect">
            <a:avLst/>
          </a:prstGeom>
          <a:noFill/>
        </p:spPr>
        <p:txBody>
          <a:bodyPr wrap="square">
            <a:spAutoFit/>
          </a:bodyPr>
          <a:lstStyle/>
          <a:p>
            <a:pPr>
              <a:spcBef>
                <a:spcPts val="600"/>
              </a:spcBef>
            </a:pPr>
            <a:r>
              <a:rPr lang="en-US" dirty="0"/>
              <a:t>Give the pre-trained model access to additional external data at inference time</a:t>
            </a:r>
          </a:p>
          <a:p>
            <a:pPr>
              <a:spcBef>
                <a:spcPts val="600"/>
              </a:spcBef>
            </a:pPr>
            <a:r>
              <a:rPr lang="en-US" dirty="0"/>
              <a:t>Retrieval Augmented Generation is a framework for building LLM powered systems that make use of external data sources</a:t>
            </a:r>
          </a:p>
          <a:p>
            <a:pPr>
              <a:spcBef>
                <a:spcPts val="600"/>
              </a:spcBef>
            </a:pPr>
            <a:r>
              <a:rPr lang="en-US" dirty="0"/>
              <a:t>Enhance initial prompt with additional information from external data sources</a:t>
            </a:r>
          </a:p>
        </p:txBody>
      </p:sp>
      <p:pic>
        <p:nvPicPr>
          <p:cNvPr id="5" name="Picture 4">
            <a:extLst>
              <a:ext uri="{FF2B5EF4-FFF2-40B4-BE49-F238E27FC236}">
                <a16:creationId xmlns:a16="http://schemas.microsoft.com/office/drawing/2014/main" id="{EE52475E-B705-EDDE-04DF-07B92F37E5BF}"/>
              </a:ext>
            </a:extLst>
          </p:cNvPr>
          <p:cNvPicPr>
            <a:picLocks noChangeAspect="1"/>
          </p:cNvPicPr>
          <p:nvPr/>
        </p:nvPicPr>
        <p:blipFill>
          <a:blip r:embed="rId3"/>
          <a:stretch>
            <a:fillRect/>
          </a:stretch>
        </p:blipFill>
        <p:spPr>
          <a:xfrm>
            <a:off x="1018294" y="2381199"/>
            <a:ext cx="10717697" cy="4304149"/>
          </a:xfrm>
          <a:prstGeom prst="rect">
            <a:avLst/>
          </a:prstGeom>
        </p:spPr>
      </p:pic>
    </p:spTree>
    <p:extLst>
      <p:ext uri="{BB962C8B-B14F-4D97-AF65-F5344CB8AC3E}">
        <p14:creationId xmlns:p14="http://schemas.microsoft.com/office/powerpoint/2010/main" val="3710646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Data Preparation for RAG</a:t>
            </a:r>
            <a:br>
              <a:rPr lang="en-US" dirty="0"/>
            </a:br>
            <a:br>
              <a:rPr lang="en-US" dirty="0"/>
            </a:br>
            <a:endParaRPr lang="en-US" dirty="0"/>
          </a:p>
        </p:txBody>
      </p:sp>
      <p:sp>
        <p:nvSpPr>
          <p:cNvPr id="16" name="TextBox 15">
            <a:extLst>
              <a:ext uri="{FF2B5EF4-FFF2-40B4-BE49-F238E27FC236}">
                <a16:creationId xmlns:a16="http://schemas.microsoft.com/office/drawing/2014/main" id="{1EDDFE20-82B7-3677-C829-D86AFDFA5B06}"/>
              </a:ext>
            </a:extLst>
          </p:cNvPr>
          <p:cNvSpPr txBox="1"/>
          <p:nvPr/>
        </p:nvSpPr>
        <p:spPr>
          <a:xfrm>
            <a:off x="1000125" y="1059936"/>
            <a:ext cx="10777309" cy="723275"/>
          </a:xfrm>
          <a:prstGeom prst="rect">
            <a:avLst/>
          </a:prstGeom>
          <a:noFill/>
        </p:spPr>
        <p:txBody>
          <a:bodyPr wrap="none" rtlCol="0">
            <a:spAutoFit/>
          </a:bodyPr>
          <a:lstStyle/>
          <a:p>
            <a:pPr marL="342900" indent="-342900">
              <a:spcBef>
                <a:spcPts val="600"/>
              </a:spcBef>
              <a:buAutoNum type="arabicPeriod"/>
            </a:pPr>
            <a:r>
              <a:rPr lang="en-US" b="1" dirty="0"/>
              <a:t>Data must fit inside the context window</a:t>
            </a:r>
          </a:p>
          <a:p>
            <a:pPr marL="342900" indent="-342900">
              <a:spcBef>
                <a:spcPts val="600"/>
              </a:spcBef>
              <a:buAutoNum type="arabicPeriod"/>
            </a:pPr>
            <a:r>
              <a:rPr lang="en-US" dirty="0"/>
              <a:t>Data must be in format that allows its relevance to be evaluated at inference time: Embedding vector</a:t>
            </a:r>
          </a:p>
        </p:txBody>
      </p:sp>
      <p:pic>
        <p:nvPicPr>
          <p:cNvPr id="2" name="Picture 1">
            <a:extLst>
              <a:ext uri="{FF2B5EF4-FFF2-40B4-BE49-F238E27FC236}">
                <a16:creationId xmlns:a16="http://schemas.microsoft.com/office/drawing/2014/main" id="{CB93943D-FE45-DF79-8B14-07C99A6FB7E7}"/>
              </a:ext>
            </a:extLst>
          </p:cNvPr>
          <p:cNvPicPr>
            <a:picLocks noChangeAspect="1"/>
          </p:cNvPicPr>
          <p:nvPr/>
        </p:nvPicPr>
        <p:blipFill>
          <a:blip r:embed="rId3"/>
          <a:stretch>
            <a:fillRect/>
          </a:stretch>
        </p:blipFill>
        <p:spPr>
          <a:xfrm>
            <a:off x="1344097" y="3411159"/>
            <a:ext cx="9639300" cy="2619375"/>
          </a:xfrm>
          <a:prstGeom prst="rect">
            <a:avLst/>
          </a:prstGeom>
        </p:spPr>
      </p:pic>
      <p:sp>
        <p:nvSpPr>
          <p:cNvPr id="4" name="TextBox 3">
            <a:extLst>
              <a:ext uri="{FF2B5EF4-FFF2-40B4-BE49-F238E27FC236}">
                <a16:creationId xmlns:a16="http://schemas.microsoft.com/office/drawing/2014/main" id="{0D744C87-6D93-9488-3B91-BFEE3268AF2B}"/>
              </a:ext>
            </a:extLst>
          </p:cNvPr>
          <p:cNvSpPr txBox="1"/>
          <p:nvPr/>
        </p:nvSpPr>
        <p:spPr>
          <a:xfrm>
            <a:off x="4418411" y="2507638"/>
            <a:ext cx="2569369" cy="646331"/>
          </a:xfrm>
          <a:prstGeom prst="rect">
            <a:avLst/>
          </a:prstGeom>
          <a:noFill/>
        </p:spPr>
        <p:txBody>
          <a:bodyPr wrap="square">
            <a:spAutoFit/>
          </a:bodyPr>
          <a:lstStyle/>
          <a:p>
            <a:r>
              <a:rPr lang="en-US" dirty="0"/>
              <a:t>Single document too</a:t>
            </a:r>
          </a:p>
          <a:p>
            <a:r>
              <a:rPr lang="en-US" dirty="0"/>
              <a:t>large to fit in window</a:t>
            </a:r>
          </a:p>
        </p:txBody>
      </p:sp>
      <p:sp>
        <p:nvSpPr>
          <p:cNvPr id="5" name="TextBox 4">
            <a:extLst>
              <a:ext uri="{FF2B5EF4-FFF2-40B4-BE49-F238E27FC236}">
                <a16:creationId xmlns:a16="http://schemas.microsoft.com/office/drawing/2014/main" id="{CABEC6A2-1501-7370-410E-780E763A6A52}"/>
              </a:ext>
            </a:extLst>
          </p:cNvPr>
          <p:cNvSpPr txBox="1"/>
          <p:nvPr/>
        </p:nvSpPr>
        <p:spPr>
          <a:xfrm>
            <a:off x="7773590" y="2491533"/>
            <a:ext cx="2983706" cy="646331"/>
          </a:xfrm>
          <a:prstGeom prst="rect">
            <a:avLst/>
          </a:prstGeom>
          <a:noFill/>
        </p:spPr>
        <p:txBody>
          <a:bodyPr wrap="square">
            <a:spAutoFit/>
          </a:bodyPr>
          <a:lstStyle/>
          <a:p>
            <a:r>
              <a:rPr lang="en-US" dirty="0"/>
              <a:t>Split long sources into</a:t>
            </a:r>
          </a:p>
          <a:p>
            <a:r>
              <a:rPr lang="en-US" dirty="0"/>
              <a:t>short texts</a:t>
            </a:r>
          </a:p>
        </p:txBody>
      </p:sp>
      <p:sp>
        <p:nvSpPr>
          <p:cNvPr id="6" name="TextBox 5">
            <a:extLst>
              <a:ext uri="{FF2B5EF4-FFF2-40B4-BE49-F238E27FC236}">
                <a16:creationId xmlns:a16="http://schemas.microsoft.com/office/drawing/2014/main" id="{B7D13C50-253B-282C-1A7D-F5128ED7302C}"/>
              </a:ext>
            </a:extLst>
          </p:cNvPr>
          <p:cNvSpPr txBox="1"/>
          <p:nvPr/>
        </p:nvSpPr>
        <p:spPr>
          <a:xfrm>
            <a:off x="1434704" y="2507639"/>
            <a:ext cx="2757606" cy="646331"/>
          </a:xfrm>
          <a:prstGeom prst="rect">
            <a:avLst/>
          </a:prstGeom>
          <a:noFill/>
        </p:spPr>
        <p:txBody>
          <a:bodyPr wrap="square">
            <a:spAutoFit/>
          </a:bodyPr>
          <a:lstStyle/>
          <a:p>
            <a:r>
              <a:rPr lang="en-US" dirty="0"/>
              <a:t>Prompt context limit</a:t>
            </a:r>
          </a:p>
          <a:p>
            <a:r>
              <a:rPr lang="en-US" dirty="0"/>
              <a:t>few 1000 tokens</a:t>
            </a:r>
          </a:p>
        </p:txBody>
      </p:sp>
    </p:spTree>
    <p:extLst>
      <p:ext uri="{BB962C8B-B14F-4D97-AF65-F5344CB8AC3E}">
        <p14:creationId xmlns:p14="http://schemas.microsoft.com/office/powerpoint/2010/main" val="446611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Data Preparation for RAG</a:t>
            </a:r>
            <a:br>
              <a:rPr lang="en-US" dirty="0"/>
            </a:br>
            <a:endParaRPr lang="en-US" dirty="0"/>
          </a:p>
        </p:txBody>
      </p:sp>
      <p:grpSp>
        <p:nvGrpSpPr>
          <p:cNvPr id="43" name="Group 42">
            <a:extLst>
              <a:ext uri="{FF2B5EF4-FFF2-40B4-BE49-F238E27FC236}">
                <a16:creationId xmlns:a16="http://schemas.microsoft.com/office/drawing/2014/main" id="{D50486F1-18C4-5488-D756-721FB21B757A}"/>
              </a:ext>
            </a:extLst>
          </p:cNvPr>
          <p:cNvGrpSpPr/>
          <p:nvPr/>
        </p:nvGrpSpPr>
        <p:grpSpPr>
          <a:xfrm>
            <a:off x="6388779" y="2121201"/>
            <a:ext cx="5134956" cy="4295003"/>
            <a:chOff x="1349566" y="1547089"/>
            <a:chExt cx="5134956" cy="4295003"/>
          </a:xfrm>
        </p:grpSpPr>
        <p:sp>
          <p:nvSpPr>
            <p:cNvPr id="31" name="TextBox 30">
              <a:extLst>
                <a:ext uri="{FF2B5EF4-FFF2-40B4-BE49-F238E27FC236}">
                  <a16:creationId xmlns:a16="http://schemas.microsoft.com/office/drawing/2014/main" id="{E6D903DC-2D52-1EB5-2E82-21FD7076DFDE}"/>
                </a:ext>
              </a:extLst>
            </p:cNvPr>
            <p:cNvSpPr txBox="1"/>
            <p:nvPr/>
          </p:nvSpPr>
          <p:spPr>
            <a:xfrm>
              <a:off x="4709873" y="2838353"/>
              <a:ext cx="595612" cy="276999"/>
            </a:xfrm>
            <a:prstGeom prst="rect">
              <a:avLst/>
            </a:prstGeom>
            <a:noFill/>
            <a:ln>
              <a:noFill/>
            </a:ln>
          </p:spPr>
          <p:txBody>
            <a:bodyPr wrap="none" rtlCol="0">
              <a:spAutoFit/>
            </a:bodyPr>
            <a:lstStyle/>
            <a:p>
              <a:r>
                <a:rPr lang="en-US" sz="1200" dirty="0"/>
                <a:t>Text 1</a:t>
              </a:r>
            </a:p>
          </p:txBody>
        </p:sp>
        <p:grpSp>
          <p:nvGrpSpPr>
            <p:cNvPr id="5" name="Group 4">
              <a:extLst>
                <a:ext uri="{FF2B5EF4-FFF2-40B4-BE49-F238E27FC236}">
                  <a16:creationId xmlns:a16="http://schemas.microsoft.com/office/drawing/2014/main" id="{844D99DB-53EC-93D4-3985-7ADB16915CA4}"/>
                </a:ext>
              </a:extLst>
            </p:cNvPr>
            <p:cNvGrpSpPr/>
            <p:nvPr/>
          </p:nvGrpSpPr>
          <p:grpSpPr>
            <a:xfrm>
              <a:off x="1349566" y="1547089"/>
              <a:ext cx="5134956" cy="4295003"/>
              <a:chOff x="863791" y="1602878"/>
              <a:chExt cx="5134956" cy="4295003"/>
            </a:xfrm>
          </p:grpSpPr>
          <p:grpSp>
            <p:nvGrpSpPr>
              <p:cNvPr id="6" name="Group 5">
                <a:extLst>
                  <a:ext uri="{FF2B5EF4-FFF2-40B4-BE49-F238E27FC236}">
                    <a16:creationId xmlns:a16="http://schemas.microsoft.com/office/drawing/2014/main" id="{F304C848-2287-832B-789D-1DE3E234F2C2}"/>
                  </a:ext>
                </a:extLst>
              </p:cNvPr>
              <p:cNvGrpSpPr/>
              <p:nvPr/>
            </p:nvGrpSpPr>
            <p:grpSpPr>
              <a:xfrm>
                <a:off x="863791" y="1602878"/>
                <a:ext cx="5134956" cy="4295003"/>
                <a:chOff x="604621" y="1344802"/>
                <a:chExt cx="5134956" cy="4295003"/>
              </a:xfrm>
            </p:grpSpPr>
            <p:cxnSp>
              <p:nvCxnSpPr>
                <p:cNvPr id="23" name="Straight Arrow Connector 22">
                  <a:extLst>
                    <a:ext uri="{FF2B5EF4-FFF2-40B4-BE49-F238E27FC236}">
                      <a16:creationId xmlns:a16="http://schemas.microsoft.com/office/drawing/2014/main" id="{B3AE6923-DB30-A1F4-7967-DE9014D4CAB1}"/>
                    </a:ext>
                  </a:extLst>
                </p:cNvPr>
                <p:cNvCxnSpPr>
                  <a:cxnSpLocks/>
                </p:cNvCxnSpPr>
                <p:nvPr/>
              </p:nvCxnSpPr>
              <p:spPr>
                <a:xfrm flipV="1">
                  <a:off x="2724150" y="1652579"/>
                  <a:ext cx="0" cy="28098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B4CD4C-F0F1-2867-3D8D-AD931C611EA1}"/>
                    </a:ext>
                  </a:extLst>
                </p:cNvPr>
                <p:cNvCxnSpPr>
                  <a:cxnSpLocks/>
                </p:cNvCxnSpPr>
                <p:nvPr/>
              </p:nvCxnSpPr>
              <p:spPr>
                <a:xfrm>
                  <a:off x="2509785" y="4283260"/>
                  <a:ext cx="305700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C12B9C8-8204-C338-5BF2-D5D41E003691}"/>
                    </a:ext>
                  </a:extLst>
                </p:cNvPr>
                <p:cNvCxnSpPr>
                  <a:cxnSpLocks/>
                </p:cNvCxnSpPr>
                <p:nvPr/>
              </p:nvCxnSpPr>
              <p:spPr>
                <a:xfrm flipH="1">
                  <a:off x="818941" y="4192824"/>
                  <a:ext cx="2057609" cy="126928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5CD4775-4111-4513-E0EF-B8EDF71E6BC0}"/>
                    </a:ext>
                  </a:extLst>
                </p:cNvPr>
                <p:cNvSpPr txBox="1"/>
                <p:nvPr/>
              </p:nvSpPr>
              <p:spPr>
                <a:xfrm>
                  <a:off x="5465143" y="4112906"/>
                  <a:ext cx="274434" cy="307777"/>
                </a:xfrm>
                <a:prstGeom prst="rect">
                  <a:avLst/>
                </a:prstGeom>
                <a:noFill/>
              </p:spPr>
              <p:txBody>
                <a:bodyPr wrap="none" rtlCol="0">
                  <a:spAutoFit/>
                </a:bodyPr>
                <a:lstStyle/>
                <a:p>
                  <a:r>
                    <a:rPr lang="en-US" sz="1400" b="1" i="1" dirty="0">
                      <a:latin typeface="Californian FB" panose="0207040306080B030204" pitchFamily="18" charset="0"/>
                    </a:rPr>
                    <a:t>y</a:t>
                  </a:r>
                </a:p>
              </p:txBody>
            </p:sp>
            <p:sp>
              <p:nvSpPr>
                <p:cNvPr id="27" name="TextBox 26">
                  <a:extLst>
                    <a:ext uri="{FF2B5EF4-FFF2-40B4-BE49-F238E27FC236}">
                      <a16:creationId xmlns:a16="http://schemas.microsoft.com/office/drawing/2014/main" id="{3C51E4AF-7896-2837-F181-B77FD712C660}"/>
                    </a:ext>
                  </a:extLst>
                </p:cNvPr>
                <p:cNvSpPr txBox="1"/>
                <p:nvPr/>
              </p:nvSpPr>
              <p:spPr>
                <a:xfrm>
                  <a:off x="604621" y="5332028"/>
                  <a:ext cx="285656" cy="307777"/>
                </a:xfrm>
                <a:prstGeom prst="rect">
                  <a:avLst/>
                </a:prstGeom>
                <a:noFill/>
              </p:spPr>
              <p:txBody>
                <a:bodyPr wrap="none" rtlCol="0">
                  <a:spAutoFit/>
                </a:bodyPr>
                <a:lstStyle/>
                <a:p>
                  <a:r>
                    <a:rPr lang="en-US" sz="1400" b="1" i="1" dirty="0">
                      <a:latin typeface="Californian FB" panose="0207040306080B030204" pitchFamily="18" charset="0"/>
                    </a:rPr>
                    <a:t>x</a:t>
                  </a:r>
                </a:p>
              </p:txBody>
            </p:sp>
            <p:sp>
              <p:nvSpPr>
                <p:cNvPr id="28" name="TextBox 27">
                  <a:extLst>
                    <a:ext uri="{FF2B5EF4-FFF2-40B4-BE49-F238E27FC236}">
                      <a16:creationId xmlns:a16="http://schemas.microsoft.com/office/drawing/2014/main" id="{455DF4D3-3B41-9BEC-3657-17801811E0C7}"/>
                    </a:ext>
                  </a:extLst>
                </p:cNvPr>
                <p:cNvSpPr txBox="1"/>
                <p:nvPr/>
              </p:nvSpPr>
              <p:spPr>
                <a:xfrm>
                  <a:off x="2586933" y="1344802"/>
                  <a:ext cx="274434" cy="307777"/>
                </a:xfrm>
                <a:prstGeom prst="rect">
                  <a:avLst/>
                </a:prstGeom>
                <a:noFill/>
              </p:spPr>
              <p:txBody>
                <a:bodyPr wrap="none" rtlCol="0">
                  <a:spAutoFit/>
                </a:bodyPr>
                <a:lstStyle/>
                <a:p>
                  <a:r>
                    <a:rPr lang="en-US" sz="1400" b="1" i="1" dirty="0">
                      <a:latin typeface="Californian FB" panose="0207040306080B030204" pitchFamily="18" charset="0"/>
                    </a:rPr>
                    <a:t>z</a:t>
                  </a:r>
                </a:p>
              </p:txBody>
            </p:sp>
            <p:sp>
              <p:nvSpPr>
                <p:cNvPr id="29" name="TextBox 28">
                  <a:extLst>
                    <a:ext uri="{FF2B5EF4-FFF2-40B4-BE49-F238E27FC236}">
                      <a16:creationId xmlns:a16="http://schemas.microsoft.com/office/drawing/2014/main" id="{AFA9A22B-35B2-E5A0-2CDD-FD6D19B2E21B}"/>
                    </a:ext>
                  </a:extLst>
                </p:cNvPr>
                <p:cNvSpPr txBox="1"/>
                <p:nvPr/>
              </p:nvSpPr>
              <p:spPr>
                <a:xfrm>
                  <a:off x="2459242" y="4126690"/>
                  <a:ext cx="274434" cy="307777"/>
                </a:xfrm>
                <a:prstGeom prst="rect">
                  <a:avLst/>
                </a:prstGeom>
                <a:noFill/>
              </p:spPr>
              <p:txBody>
                <a:bodyPr wrap="square" rtlCol="0">
                  <a:spAutoFit/>
                </a:bodyPr>
                <a:lstStyle/>
                <a:p>
                  <a:r>
                    <a:rPr lang="en-US" sz="1400" b="1" i="1" dirty="0">
                      <a:latin typeface="Californian FB" panose="0207040306080B030204" pitchFamily="18" charset="0"/>
                    </a:rPr>
                    <a:t>0</a:t>
                  </a:r>
                </a:p>
              </p:txBody>
            </p:sp>
          </p:grpSp>
          <p:sp>
            <p:nvSpPr>
              <p:cNvPr id="8" name="Oval 7">
                <a:extLst>
                  <a:ext uri="{FF2B5EF4-FFF2-40B4-BE49-F238E27FC236}">
                    <a16:creationId xmlns:a16="http://schemas.microsoft.com/office/drawing/2014/main" id="{E2BF0ED7-43BC-60CE-3F10-6A7201AB6B21}"/>
                  </a:ext>
                </a:extLst>
              </p:cNvPr>
              <p:cNvSpPr>
                <a:spLocks noChangeAspect="1"/>
              </p:cNvSpPr>
              <p:nvPr/>
            </p:nvSpPr>
            <p:spPr>
              <a:xfrm>
                <a:off x="3938588" y="2889673"/>
                <a:ext cx="91440" cy="9144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4F8220F-3454-7D1F-B930-39862D794B84}"/>
                  </a:ext>
                </a:extLst>
              </p:cNvPr>
              <p:cNvSpPr>
                <a:spLocks noChangeAspect="1"/>
              </p:cNvSpPr>
              <p:nvPr/>
            </p:nvSpPr>
            <p:spPr>
              <a:xfrm>
                <a:off x="4394835" y="3132117"/>
                <a:ext cx="91440" cy="9144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B85805D-B7FB-8BD5-A2B2-B63F3B5953B4}"/>
                  </a:ext>
                </a:extLst>
              </p:cNvPr>
              <p:cNvSpPr>
                <a:spLocks noChangeAspect="1"/>
              </p:cNvSpPr>
              <p:nvPr/>
            </p:nvSpPr>
            <p:spPr>
              <a:xfrm>
                <a:off x="1726883" y="347986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BFED253-7D3A-5548-3164-22FC184AAAB1}"/>
                  </a:ext>
                </a:extLst>
              </p:cNvPr>
              <p:cNvCxnSpPr>
                <a:stCxn id="29" idx="3"/>
                <a:endCxn id="9" idx="3"/>
              </p:cNvCxnSpPr>
              <p:nvPr/>
            </p:nvCxnSpPr>
            <p:spPr>
              <a:xfrm flipV="1">
                <a:off x="2992846" y="3210166"/>
                <a:ext cx="1415380" cy="132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9530A46-1254-E6ED-31CF-5FB69DDBC882}"/>
                  </a:ext>
                </a:extLst>
              </p:cNvPr>
              <p:cNvCxnSpPr>
                <a:cxnSpLocks/>
                <a:stCxn id="29" idx="3"/>
                <a:endCxn id="8" idx="3"/>
              </p:cNvCxnSpPr>
              <p:nvPr/>
            </p:nvCxnSpPr>
            <p:spPr>
              <a:xfrm flipV="1">
                <a:off x="2992846" y="2967722"/>
                <a:ext cx="959133" cy="1570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9B64E02-EFDE-8E86-8F84-C2DC45CDBF67}"/>
                  </a:ext>
                </a:extLst>
              </p:cNvPr>
              <p:cNvCxnSpPr>
                <a:cxnSpLocks/>
                <a:stCxn id="29" idx="3"/>
                <a:endCxn id="10" idx="5"/>
              </p:cNvCxnSpPr>
              <p:nvPr/>
            </p:nvCxnSpPr>
            <p:spPr>
              <a:xfrm flipH="1" flipV="1">
                <a:off x="1804932" y="3557912"/>
                <a:ext cx="1187914" cy="98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591305DF-B642-6949-4E13-33E6233D426F}"/>
                  </a:ext>
                </a:extLst>
              </p:cNvPr>
              <p:cNvSpPr/>
              <p:nvPr/>
            </p:nvSpPr>
            <p:spPr>
              <a:xfrm>
                <a:off x="3301998" y="3596454"/>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BAB83790-2E8A-F19F-E2FF-9133E04B7DBE}"/>
                  </a:ext>
                </a:extLst>
              </p:cNvPr>
              <p:cNvSpPr/>
              <p:nvPr/>
            </p:nvSpPr>
            <p:spPr>
              <a:xfrm rot="16389615">
                <a:off x="2605938" y="3363684"/>
                <a:ext cx="1263600" cy="1569978"/>
              </a:xfrm>
              <a:prstGeom prst="arc">
                <a:avLst>
                  <a:gd name="adj1" fmla="val 16200000"/>
                  <a:gd name="adj2" fmla="val 157738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TextBox 29">
              <a:extLst>
                <a:ext uri="{FF2B5EF4-FFF2-40B4-BE49-F238E27FC236}">
                  <a16:creationId xmlns:a16="http://schemas.microsoft.com/office/drawing/2014/main" id="{BCBADD4E-07ED-4928-E9E1-96A064AE7D29}"/>
                </a:ext>
              </a:extLst>
            </p:cNvPr>
            <p:cNvSpPr txBox="1"/>
            <p:nvPr/>
          </p:nvSpPr>
          <p:spPr>
            <a:xfrm>
              <a:off x="4130086" y="2555544"/>
              <a:ext cx="679994" cy="276999"/>
            </a:xfrm>
            <a:prstGeom prst="rect">
              <a:avLst/>
            </a:prstGeom>
            <a:noFill/>
          </p:spPr>
          <p:txBody>
            <a:bodyPr wrap="none" rtlCol="0">
              <a:spAutoFit/>
            </a:bodyPr>
            <a:lstStyle/>
            <a:p>
              <a:r>
                <a:rPr lang="en-US" sz="1200" dirty="0"/>
                <a:t>Prompt</a:t>
              </a:r>
            </a:p>
          </p:txBody>
        </p:sp>
        <p:sp>
          <p:nvSpPr>
            <p:cNvPr id="32" name="TextBox 31">
              <a:extLst>
                <a:ext uri="{FF2B5EF4-FFF2-40B4-BE49-F238E27FC236}">
                  <a16:creationId xmlns:a16="http://schemas.microsoft.com/office/drawing/2014/main" id="{643EC56E-CE53-BF06-11BA-3FB919B21793}"/>
                </a:ext>
              </a:extLst>
            </p:cNvPr>
            <p:cNvSpPr txBox="1"/>
            <p:nvPr/>
          </p:nvSpPr>
          <p:spPr>
            <a:xfrm>
              <a:off x="1946091" y="3183447"/>
              <a:ext cx="595612" cy="276999"/>
            </a:xfrm>
            <a:prstGeom prst="rect">
              <a:avLst/>
            </a:prstGeom>
            <a:noFill/>
            <a:ln>
              <a:noFill/>
            </a:ln>
          </p:spPr>
          <p:txBody>
            <a:bodyPr wrap="none" rtlCol="0">
              <a:spAutoFit/>
            </a:bodyPr>
            <a:lstStyle/>
            <a:p>
              <a:r>
                <a:rPr lang="en-US" sz="1200" dirty="0"/>
                <a:t>Text 2</a:t>
              </a:r>
            </a:p>
          </p:txBody>
        </p:sp>
      </p:grpSp>
      <p:sp>
        <p:nvSpPr>
          <p:cNvPr id="35" name="TextBox 34">
            <a:extLst>
              <a:ext uri="{FF2B5EF4-FFF2-40B4-BE49-F238E27FC236}">
                <a16:creationId xmlns:a16="http://schemas.microsoft.com/office/drawing/2014/main" id="{337CBA3E-5FD8-22B8-EE65-DA5BA492EC44}"/>
              </a:ext>
            </a:extLst>
          </p:cNvPr>
          <p:cNvSpPr txBox="1"/>
          <p:nvPr/>
        </p:nvSpPr>
        <p:spPr>
          <a:xfrm>
            <a:off x="1000223" y="1944701"/>
            <a:ext cx="4711546" cy="369332"/>
          </a:xfrm>
          <a:prstGeom prst="rect">
            <a:avLst/>
          </a:prstGeom>
          <a:noFill/>
        </p:spPr>
        <p:txBody>
          <a:bodyPr wrap="none" rtlCol="0">
            <a:spAutoFit/>
          </a:bodyPr>
          <a:lstStyle/>
          <a:p>
            <a:r>
              <a:rPr lang="en-US" dirty="0"/>
              <a:t>Prompt is converted to an embedding vector</a:t>
            </a:r>
          </a:p>
        </p:txBody>
      </p:sp>
      <p:sp>
        <p:nvSpPr>
          <p:cNvPr id="36" name="TextBox 35">
            <a:extLst>
              <a:ext uri="{FF2B5EF4-FFF2-40B4-BE49-F238E27FC236}">
                <a16:creationId xmlns:a16="http://schemas.microsoft.com/office/drawing/2014/main" id="{4DFB0DA4-224C-ACCF-ED4F-B0CC8689E988}"/>
              </a:ext>
            </a:extLst>
          </p:cNvPr>
          <p:cNvSpPr txBox="1"/>
          <p:nvPr/>
        </p:nvSpPr>
        <p:spPr>
          <a:xfrm>
            <a:off x="973496" y="4077849"/>
            <a:ext cx="4929555" cy="369332"/>
          </a:xfrm>
          <a:prstGeom prst="rect">
            <a:avLst/>
          </a:prstGeom>
          <a:noFill/>
        </p:spPr>
        <p:txBody>
          <a:bodyPr wrap="none" rtlCol="0">
            <a:spAutoFit/>
          </a:bodyPr>
          <a:lstStyle/>
          <a:p>
            <a:r>
              <a:rPr lang="en-US" dirty="0"/>
              <a:t>Each text is converted to an embedding vector</a:t>
            </a:r>
          </a:p>
        </p:txBody>
      </p:sp>
      <p:pic>
        <p:nvPicPr>
          <p:cNvPr id="40" name="Picture 39">
            <a:extLst>
              <a:ext uri="{FF2B5EF4-FFF2-40B4-BE49-F238E27FC236}">
                <a16:creationId xmlns:a16="http://schemas.microsoft.com/office/drawing/2014/main" id="{317D2839-93D9-4686-031C-3E4C29815BDD}"/>
              </a:ext>
            </a:extLst>
          </p:cNvPr>
          <p:cNvPicPr>
            <a:picLocks noChangeAspect="1"/>
          </p:cNvPicPr>
          <p:nvPr/>
        </p:nvPicPr>
        <p:blipFill>
          <a:blip r:embed="rId3"/>
          <a:stretch>
            <a:fillRect/>
          </a:stretch>
        </p:blipFill>
        <p:spPr>
          <a:xfrm>
            <a:off x="4394767" y="4544501"/>
            <a:ext cx="414564" cy="1579001"/>
          </a:xfrm>
          <a:prstGeom prst="rect">
            <a:avLst/>
          </a:prstGeom>
        </p:spPr>
      </p:pic>
      <p:pic>
        <p:nvPicPr>
          <p:cNvPr id="42" name="Picture 41">
            <a:extLst>
              <a:ext uri="{FF2B5EF4-FFF2-40B4-BE49-F238E27FC236}">
                <a16:creationId xmlns:a16="http://schemas.microsoft.com/office/drawing/2014/main" id="{A92C0BA9-2A21-5B9F-5371-827C4E98D8B9}"/>
              </a:ext>
            </a:extLst>
          </p:cNvPr>
          <p:cNvPicPr>
            <a:picLocks noChangeAspect="1"/>
          </p:cNvPicPr>
          <p:nvPr/>
        </p:nvPicPr>
        <p:blipFill>
          <a:blip r:embed="rId4"/>
          <a:stretch>
            <a:fillRect/>
          </a:stretch>
        </p:blipFill>
        <p:spPr>
          <a:xfrm>
            <a:off x="3165076" y="5221138"/>
            <a:ext cx="615749" cy="286537"/>
          </a:xfrm>
          <a:prstGeom prst="rect">
            <a:avLst/>
          </a:prstGeom>
        </p:spPr>
      </p:pic>
      <p:pic>
        <p:nvPicPr>
          <p:cNvPr id="2" name="Picture 1">
            <a:extLst>
              <a:ext uri="{FF2B5EF4-FFF2-40B4-BE49-F238E27FC236}">
                <a16:creationId xmlns:a16="http://schemas.microsoft.com/office/drawing/2014/main" id="{DA7071FC-F00A-FDAE-E859-33B41389810C}"/>
              </a:ext>
            </a:extLst>
          </p:cNvPr>
          <p:cNvPicPr>
            <a:picLocks noChangeAspect="1"/>
          </p:cNvPicPr>
          <p:nvPr/>
        </p:nvPicPr>
        <p:blipFill rotWithShape="1">
          <a:blip r:embed="rId5"/>
          <a:srcRect t="670" r="80410" b="83208"/>
          <a:stretch/>
        </p:blipFill>
        <p:spPr>
          <a:xfrm>
            <a:off x="1336642" y="2636885"/>
            <a:ext cx="2099608" cy="693924"/>
          </a:xfrm>
          <a:prstGeom prst="rect">
            <a:avLst/>
          </a:prstGeom>
        </p:spPr>
      </p:pic>
      <p:pic>
        <p:nvPicPr>
          <p:cNvPr id="11" name="Picture 10">
            <a:extLst>
              <a:ext uri="{FF2B5EF4-FFF2-40B4-BE49-F238E27FC236}">
                <a16:creationId xmlns:a16="http://schemas.microsoft.com/office/drawing/2014/main" id="{DF1F0967-CCEA-4969-6C05-910E583C1FAE}"/>
              </a:ext>
            </a:extLst>
          </p:cNvPr>
          <p:cNvPicPr>
            <a:picLocks noChangeAspect="1"/>
          </p:cNvPicPr>
          <p:nvPr/>
        </p:nvPicPr>
        <p:blipFill>
          <a:blip r:embed="rId6"/>
          <a:stretch>
            <a:fillRect/>
          </a:stretch>
        </p:blipFill>
        <p:spPr>
          <a:xfrm>
            <a:off x="4296586" y="2430989"/>
            <a:ext cx="353599" cy="1475360"/>
          </a:xfrm>
          <a:prstGeom prst="rect">
            <a:avLst/>
          </a:prstGeom>
        </p:spPr>
      </p:pic>
      <p:pic>
        <p:nvPicPr>
          <p:cNvPr id="12" name="Picture 11">
            <a:extLst>
              <a:ext uri="{FF2B5EF4-FFF2-40B4-BE49-F238E27FC236}">
                <a16:creationId xmlns:a16="http://schemas.microsoft.com/office/drawing/2014/main" id="{E54CA76F-1E4C-0A4F-B1F0-C527096A4B2D}"/>
              </a:ext>
            </a:extLst>
          </p:cNvPr>
          <p:cNvPicPr>
            <a:picLocks noChangeAspect="1"/>
          </p:cNvPicPr>
          <p:nvPr/>
        </p:nvPicPr>
        <p:blipFill>
          <a:blip r:embed="rId4"/>
          <a:stretch>
            <a:fillRect/>
          </a:stretch>
        </p:blipFill>
        <p:spPr>
          <a:xfrm>
            <a:off x="3462675" y="2882132"/>
            <a:ext cx="615749" cy="286537"/>
          </a:xfrm>
          <a:prstGeom prst="rect">
            <a:avLst/>
          </a:prstGeom>
        </p:spPr>
      </p:pic>
      <p:pic>
        <p:nvPicPr>
          <p:cNvPr id="16" name="Picture 15">
            <a:extLst>
              <a:ext uri="{FF2B5EF4-FFF2-40B4-BE49-F238E27FC236}">
                <a16:creationId xmlns:a16="http://schemas.microsoft.com/office/drawing/2014/main" id="{725C888C-14B2-6037-9E55-22E7B1C34780}"/>
              </a:ext>
            </a:extLst>
          </p:cNvPr>
          <p:cNvPicPr>
            <a:picLocks noChangeAspect="1"/>
          </p:cNvPicPr>
          <p:nvPr/>
        </p:nvPicPr>
        <p:blipFill>
          <a:blip r:embed="rId7"/>
          <a:stretch>
            <a:fillRect/>
          </a:stretch>
        </p:blipFill>
        <p:spPr>
          <a:xfrm>
            <a:off x="1318060" y="4495093"/>
            <a:ext cx="1767993" cy="1737511"/>
          </a:xfrm>
          <a:prstGeom prst="rect">
            <a:avLst/>
          </a:prstGeom>
        </p:spPr>
      </p:pic>
      <p:pic>
        <p:nvPicPr>
          <p:cNvPr id="17" name="Picture 16">
            <a:extLst>
              <a:ext uri="{FF2B5EF4-FFF2-40B4-BE49-F238E27FC236}">
                <a16:creationId xmlns:a16="http://schemas.microsoft.com/office/drawing/2014/main" id="{F0C64486-A91B-718B-1447-01EB0E37BC69}"/>
              </a:ext>
            </a:extLst>
          </p:cNvPr>
          <p:cNvPicPr>
            <a:picLocks noChangeAspect="1"/>
          </p:cNvPicPr>
          <p:nvPr/>
        </p:nvPicPr>
        <p:blipFill>
          <a:blip r:embed="rId6"/>
          <a:stretch>
            <a:fillRect/>
          </a:stretch>
        </p:blipFill>
        <p:spPr>
          <a:xfrm>
            <a:off x="3910674" y="4661060"/>
            <a:ext cx="353599" cy="1475360"/>
          </a:xfrm>
          <a:prstGeom prst="rect">
            <a:avLst/>
          </a:prstGeom>
        </p:spPr>
      </p:pic>
      <p:sp>
        <p:nvSpPr>
          <p:cNvPr id="18" name="TextBox 17">
            <a:extLst>
              <a:ext uri="{FF2B5EF4-FFF2-40B4-BE49-F238E27FC236}">
                <a16:creationId xmlns:a16="http://schemas.microsoft.com/office/drawing/2014/main" id="{9166BF36-4F1F-A406-2705-5972FE4F9DDF}"/>
              </a:ext>
            </a:extLst>
          </p:cNvPr>
          <p:cNvSpPr txBox="1"/>
          <p:nvPr/>
        </p:nvSpPr>
        <p:spPr>
          <a:xfrm>
            <a:off x="573636" y="951432"/>
            <a:ext cx="11546751" cy="723275"/>
          </a:xfrm>
          <a:prstGeom prst="rect">
            <a:avLst/>
          </a:prstGeom>
          <a:noFill/>
        </p:spPr>
        <p:txBody>
          <a:bodyPr wrap="none" rtlCol="0">
            <a:spAutoFit/>
          </a:bodyPr>
          <a:lstStyle/>
          <a:p>
            <a:pPr marL="342900" indent="-342900">
              <a:spcBef>
                <a:spcPts val="600"/>
              </a:spcBef>
              <a:buAutoNum type="arabicPeriod"/>
            </a:pPr>
            <a:r>
              <a:rPr lang="en-US" dirty="0"/>
              <a:t>Data must fit inside the context window</a:t>
            </a:r>
          </a:p>
          <a:p>
            <a:pPr marL="342900" indent="-342900">
              <a:spcBef>
                <a:spcPts val="600"/>
              </a:spcBef>
              <a:buAutoNum type="arabicPeriod"/>
            </a:pPr>
            <a:r>
              <a:rPr lang="en-US" b="1" dirty="0"/>
              <a:t>Data must be in format that allows its relevance to be evaluated at inference time: Embedding vector</a:t>
            </a:r>
          </a:p>
        </p:txBody>
      </p:sp>
    </p:spTree>
    <p:extLst>
      <p:ext uri="{BB962C8B-B14F-4D97-AF65-F5344CB8AC3E}">
        <p14:creationId xmlns:p14="http://schemas.microsoft.com/office/powerpoint/2010/main" val="275412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RAG – Vector Databases</a:t>
            </a:r>
            <a:br>
              <a:rPr lang="en-US" dirty="0"/>
            </a:br>
            <a:endParaRPr lang="en-US" dirty="0"/>
          </a:p>
        </p:txBody>
      </p:sp>
      <p:grpSp>
        <p:nvGrpSpPr>
          <p:cNvPr id="54" name="Group 53">
            <a:extLst>
              <a:ext uri="{FF2B5EF4-FFF2-40B4-BE49-F238E27FC236}">
                <a16:creationId xmlns:a16="http://schemas.microsoft.com/office/drawing/2014/main" id="{2AE6573C-17EF-EEF9-1065-7453AC8BFAF7}"/>
              </a:ext>
            </a:extLst>
          </p:cNvPr>
          <p:cNvGrpSpPr/>
          <p:nvPr/>
        </p:nvGrpSpPr>
        <p:grpSpPr>
          <a:xfrm>
            <a:off x="6835849" y="1281498"/>
            <a:ext cx="5134956" cy="4295003"/>
            <a:chOff x="1349566" y="1547089"/>
            <a:chExt cx="5134956" cy="4295003"/>
          </a:xfrm>
        </p:grpSpPr>
        <p:sp>
          <p:nvSpPr>
            <p:cNvPr id="31" name="TextBox 30">
              <a:extLst>
                <a:ext uri="{FF2B5EF4-FFF2-40B4-BE49-F238E27FC236}">
                  <a16:creationId xmlns:a16="http://schemas.microsoft.com/office/drawing/2014/main" id="{E6D903DC-2D52-1EB5-2E82-21FD7076DFDE}"/>
                </a:ext>
              </a:extLst>
            </p:cNvPr>
            <p:cNvSpPr txBox="1"/>
            <p:nvPr/>
          </p:nvSpPr>
          <p:spPr>
            <a:xfrm>
              <a:off x="4709873" y="2838353"/>
              <a:ext cx="595612" cy="276999"/>
            </a:xfrm>
            <a:prstGeom prst="rect">
              <a:avLst/>
            </a:prstGeom>
            <a:noFill/>
            <a:ln>
              <a:solidFill>
                <a:schemeClr val="tx1"/>
              </a:solidFill>
            </a:ln>
          </p:spPr>
          <p:txBody>
            <a:bodyPr wrap="none" rtlCol="0">
              <a:spAutoFit/>
            </a:bodyPr>
            <a:lstStyle/>
            <a:p>
              <a:r>
                <a:rPr lang="en-US" sz="1200" dirty="0"/>
                <a:t>Text 1</a:t>
              </a:r>
            </a:p>
          </p:txBody>
        </p:sp>
        <p:grpSp>
          <p:nvGrpSpPr>
            <p:cNvPr id="6" name="Group 5">
              <a:extLst>
                <a:ext uri="{FF2B5EF4-FFF2-40B4-BE49-F238E27FC236}">
                  <a16:creationId xmlns:a16="http://schemas.microsoft.com/office/drawing/2014/main" id="{F304C848-2287-832B-789D-1DE3E234F2C2}"/>
                </a:ext>
              </a:extLst>
            </p:cNvPr>
            <p:cNvGrpSpPr/>
            <p:nvPr/>
          </p:nvGrpSpPr>
          <p:grpSpPr>
            <a:xfrm>
              <a:off x="1349566" y="1547089"/>
              <a:ext cx="5134956" cy="4295003"/>
              <a:chOff x="604621" y="1344802"/>
              <a:chExt cx="5134956" cy="4295003"/>
            </a:xfrm>
          </p:grpSpPr>
          <p:cxnSp>
            <p:nvCxnSpPr>
              <p:cNvPr id="23" name="Straight Arrow Connector 22">
                <a:extLst>
                  <a:ext uri="{FF2B5EF4-FFF2-40B4-BE49-F238E27FC236}">
                    <a16:creationId xmlns:a16="http://schemas.microsoft.com/office/drawing/2014/main" id="{B3AE6923-DB30-A1F4-7967-DE9014D4CAB1}"/>
                  </a:ext>
                </a:extLst>
              </p:cNvPr>
              <p:cNvCxnSpPr>
                <a:cxnSpLocks/>
              </p:cNvCxnSpPr>
              <p:nvPr/>
            </p:nvCxnSpPr>
            <p:spPr>
              <a:xfrm flipV="1">
                <a:off x="2724150" y="1652579"/>
                <a:ext cx="0" cy="28098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B4CD4C-F0F1-2867-3D8D-AD931C611EA1}"/>
                  </a:ext>
                </a:extLst>
              </p:cNvPr>
              <p:cNvCxnSpPr>
                <a:cxnSpLocks/>
              </p:cNvCxnSpPr>
              <p:nvPr/>
            </p:nvCxnSpPr>
            <p:spPr>
              <a:xfrm>
                <a:off x="2509785" y="4283260"/>
                <a:ext cx="305700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C12B9C8-8204-C338-5BF2-D5D41E003691}"/>
                  </a:ext>
                </a:extLst>
              </p:cNvPr>
              <p:cNvCxnSpPr>
                <a:cxnSpLocks/>
              </p:cNvCxnSpPr>
              <p:nvPr/>
            </p:nvCxnSpPr>
            <p:spPr>
              <a:xfrm flipH="1">
                <a:off x="818941" y="4192824"/>
                <a:ext cx="2057609" cy="126928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5CD4775-4111-4513-E0EF-B8EDF71E6BC0}"/>
                  </a:ext>
                </a:extLst>
              </p:cNvPr>
              <p:cNvSpPr txBox="1"/>
              <p:nvPr/>
            </p:nvSpPr>
            <p:spPr>
              <a:xfrm>
                <a:off x="5465143" y="4112906"/>
                <a:ext cx="274434" cy="307777"/>
              </a:xfrm>
              <a:prstGeom prst="rect">
                <a:avLst/>
              </a:prstGeom>
              <a:noFill/>
            </p:spPr>
            <p:txBody>
              <a:bodyPr wrap="none" rtlCol="0">
                <a:spAutoFit/>
              </a:bodyPr>
              <a:lstStyle/>
              <a:p>
                <a:r>
                  <a:rPr lang="en-US" sz="1400" b="1" i="1" dirty="0">
                    <a:latin typeface="Californian FB" panose="0207040306080B030204" pitchFamily="18" charset="0"/>
                  </a:rPr>
                  <a:t>y</a:t>
                </a:r>
              </a:p>
            </p:txBody>
          </p:sp>
          <p:sp>
            <p:nvSpPr>
              <p:cNvPr id="27" name="TextBox 26">
                <a:extLst>
                  <a:ext uri="{FF2B5EF4-FFF2-40B4-BE49-F238E27FC236}">
                    <a16:creationId xmlns:a16="http://schemas.microsoft.com/office/drawing/2014/main" id="{3C51E4AF-7896-2837-F181-B77FD712C660}"/>
                  </a:ext>
                </a:extLst>
              </p:cNvPr>
              <p:cNvSpPr txBox="1"/>
              <p:nvPr/>
            </p:nvSpPr>
            <p:spPr>
              <a:xfrm>
                <a:off x="604621" y="5332028"/>
                <a:ext cx="285656" cy="307777"/>
              </a:xfrm>
              <a:prstGeom prst="rect">
                <a:avLst/>
              </a:prstGeom>
              <a:noFill/>
            </p:spPr>
            <p:txBody>
              <a:bodyPr wrap="none" rtlCol="0">
                <a:spAutoFit/>
              </a:bodyPr>
              <a:lstStyle/>
              <a:p>
                <a:r>
                  <a:rPr lang="en-US" sz="1400" b="1" i="1" dirty="0">
                    <a:latin typeface="Californian FB" panose="0207040306080B030204" pitchFamily="18" charset="0"/>
                  </a:rPr>
                  <a:t>x</a:t>
                </a:r>
              </a:p>
            </p:txBody>
          </p:sp>
          <p:sp>
            <p:nvSpPr>
              <p:cNvPr id="28" name="TextBox 27">
                <a:extLst>
                  <a:ext uri="{FF2B5EF4-FFF2-40B4-BE49-F238E27FC236}">
                    <a16:creationId xmlns:a16="http://schemas.microsoft.com/office/drawing/2014/main" id="{455DF4D3-3B41-9BEC-3657-17801811E0C7}"/>
                  </a:ext>
                </a:extLst>
              </p:cNvPr>
              <p:cNvSpPr txBox="1"/>
              <p:nvPr/>
            </p:nvSpPr>
            <p:spPr>
              <a:xfrm>
                <a:off x="2586933" y="1344802"/>
                <a:ext cx="274434" cy="307777"/>
              </a:xfrm>
              <a:prstGeom prst="rect">
                <a:avLst/>
              </a:prstGeom>
              <a:noFill/>
            </p:spPr>
            <p:txBody>
              <a:bodyPr wrap="none" rtlCol="0">
                <a:spAutoFit/>
              </a:bodyPr>
              <a:lstStyle/>
              <a:p>
                <a:r>
                  <a:rPr lang="en-US" sz="1400" b="1" i="1" dirty="0">
                    <a:latin typeface="Californian FB" panose="0207040306080B030204" pitchFamily="18" charset="0"/>
                  </a:rPr>
                  <a:t>z</a:t>
                </a:r>
              </a:p>
            </p:txBody>
          </p:sp>
          <p:sp>
            <p:nvSpPr>
              <p:cNvPr id="29" name="TextBox 28">
                <a:extLst>
                  <a:ext uri="{FF2B5EF4-FFF2-40B4-BE49-F238E27FC236}">
                    <a16:creationId xmlns:a16="http://schemas.microsoft.com/office/drawing/2014/main" id="{AFA9A22B-35B2-E5A0-2CDD-FD6D19B2E21B}"/>
                  </a:ext>
                </a:extLst>
              </p:cNvPr>
              <p:cNvSpPr txBox="1"/>
              <p:nvPr/>
            </p:nvSpPr>
            <p:spPr>
              <a:xfrm>
                <a:off x="2459242" y="4126690"/>
                <a:ext cx="274434" cy="307777"/>
              </a:xfrm>
              <a:prstGeom prst="rect">
                <a:avLst/>
              </a:prstGeom>
              <a:noFill/>
            </p:spPr>
            <p:txBody>
              <a:bodyPr wrap="square" rtlCol="0">
                <a:spAutoFit/>
              </a:bodyPr>
              <a:lstStyle/>
              <a:p>
                <a:r>
                  <a:rPr lang="en-US" sz="1400" b="1" i="1" dirty="0">
                    <a:latin typeface="Californian FB" panose="0207040306080B030204" pitchFamily="18" charset="0"/>
                  </a:rPr>
                  <a:t>0</a:t>
                </a:r>
              </a:p>
            </p:txBody>
          </p:sp>
        </p:grpSp>
        <p:sp>
          <p:nvSpPr>
            <p:cNvPr id="8" name="Oval 7">
              <a:extLst>
                <a:ext uri="{FF2B5EF4-FFF2-40B4-BE49-F238E27FC236}">
                  <a16:creationId xmlns:a16="http://schemas.microsoft.com/office/drawing/2014/main" id="{E2BF0ED7-43BC-60CE-3F10-6A7201AB6B21}"/>
                </a:ext>
              </a:extLst>
            </p:cNvPr>
            <p:cNvSpPr>
              <a:spLocks noChangeAspect="1"/>
            </p:cNvSpPr>
            <p:nvPr/>
          </p:nvSpPr>
          <p:spPr>
            <a:xfrm>
              <a:off x="4424363" y="2833884"/>
              <a:ext cx="91440" cy="9144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4F8220F-3454-7D1F-B930-39862D794B84}"/>
                </a:ext>
              </a:extLst>
            </p:cNvPr>
            <p:cNvSpPr>
              <a:spLocks noChangeAspect="1"/>
            </p:cNvSpPr>
            <p:nvPr/>
          </p:nvSpPr>
          <p:spPr>
            <a:xfrm>
              <a:off x="4880610" y="3076328"/>
              <a:ext cx="91440" cy="9144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B85805D-B7FB-8BD5-A2B2-B63F3B5953B4}"/>
                </a:ext>
              </a:extLst>
            </p:cNvPr>
            <p:cNvSpPr>
              <a:spLocks noChangeAspect="1"/>
            </p:cNvSpPr>
            <p:nvPr/>
          </p:nvSpPr>
          <p:spPr>
            <a:xfrm>
              <a:off x="2212658" y="3424074"/>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CBADD4E-07ED-4928-E9E1-96A064AE7D29}"/>
                </a:ext>
              </a:extLst>
            </p:cNvPr>
            <p:cNvSpPr txBox="1"/>
            <p:nvPr/>
          </p:nvSpPr>
          <p:spPr>
            <a:xfrm>
              <a:off x="4130086" y="2555544"/>
              <a:ext cx="679994" cy="276999"/>
            </a:xfrm>
            <a:prstGeom prst="rect">
              <a:avLst/>
            </a:prstGeom>
            <a:noFill/>
          </p:spPr>
          <p:txBody>
            <a:bodyPr wrap="none" rtlCol="0">
              <a:spAutoFit/>
            </a:bodyPr>
            <a:lstStyle/>
            <a:p>
              <a:r>
                <a:rPr lang="en-US" sz="1200" dirty="0"/>
                <a:t>Prompt</a:t>
              </a:r>
            </a:p>
          </p:txBody>
        </p:sp>
        <p:sp>
          <p:nvSpPr>
            <p:cNvPr id="32" name="TextBox 31">
              <a:extLst>
                <a:ext uri="{FF2B5EF4-FFF2-40B4-BE49-F238E27FC236}">
                  <a16:creationId xmlns:a16="http://schemas.microsoft.com/office/drawing/2014/main" id="{643EC56E-CE53-BF06-11BA-3FB919B21793}"/>
                </a:ext>
              </a:extLst>
            </p:cNvPr>
            <p:cNvSpPr txBox="1"/>
            <p:nvPr/>
          </p:nvSpPr>
          <p:spPr>
            <a:xfrm>
              <a:off x="1946091" y="3183447"/>
              <a:ext cx="595612" cy="276999"/>
            </a:xfrm>
            <a:prstGeom prst="rect">
              <a:avLst/>
            </a:prstGeom>
            <a:noFill/>
            <a:ln>
              <a:noFill/>
            </a:ln>
          </p:spPr>
          <p:txBody>
            <a:bodyPr wrap="none" rtlCol="0">
              <a:spAutoFit/>
            </a:bodyPr>
            <a:lstStyle/>
            <a:p>
              <a:r>
                <a:rPr lang="en-US" sz="1200" dirty="0"/>
                <a:t>Text 2</a:t>
              </a:r>
            </a:p>
          </p:txBody>
        </p:sp>
        <p:sp>
          <p:nvSpPr>
            <p:cNvPr id="38" name="TextBox 37">
              <a:extLst>
                <a:ext uri="{FF2B5EF4-FFF2-40B4-BE49-F238E27FC236}">
                  <a16:creationId xmlns:a16="http://schemas.microsoft.com/office/drawing/2014/main" id="{2E2251B7-EECF-6E3D-CC12-1362CCE1AA28}"/>
                </a:ext>
              </a:extLst>
            </p:cNvPr>
            <p:cNvSpPr txBox="1"/>
            <p:nvPr/>
          </p:nvSpPr>
          <p:spPr>
            <a:xfrm>
              <a:off x="3908504" y="3402228"/>
              <a:ext cx="595612" cy="276999"/>
            </a:xfrm>
            <a:prstGeom prst="rect">
              <a:avLst/>
            </a:prstGeom>
            <a:noFill/>
            <a:ln>
              <a:solidFill>
                <a:schemeClr val="tx1"/>
              </a:solidFill>
            </a:ln>
          </p:spPr>
          <p:txBody>
            <a:bodyPr wrap="none" rtlCol="0">
              <a:spAutoFit/>
            </a:bodyPr>
            <a:lstStyle/>
            <a:p>
              <a:r>
                <a:rPr lang="en-US" sz="1200" dirty="0"/>
                <a:t>Text 6</a:t>
              </a:r>
            </a:p>
          </p:txBody>
        </p:sp>
        <p:sp>
          <p:nvSpPr>
            <p:cNvPr id="39" name="Oval 38">
              <a:extLst>
                <a:ext uri="{FF2B5EF4-FFF2-40B4-BE49-F238E27FC236}">
                  <a16:creationId xmlns:a16="http://schemas.microsoft.com/office/drawing/2014/main" id="{50974AF0-AF98-09A5-7E08-8BB1C9A25F62}"/>
                </a:ext>
              </a:extLst>
            </p:cNvPr>
            <p:cNvSpPr>
              <a:spLocks noChangeAspect="1"/>
            </p:cNvSpPr>
            <p:nvPr/>
          </p:nvSpPr>
          <p:spPr>
            <a:xfrm>
              <a:off x="4079241" y="3640203"/>
              <a:ext cx="91440" cy="9144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6A757A9-D36F-6476-6191-55624E5831D1}"/>
                </a:ext>
              </a:extLst>
            </p:cNvPr>
            <p:cNvSpPr txBox="1"/>
            <p:nvPr/>
          </p:nvSpPr>
          <p:spPr>
            <a:xfrm>
              <a:off x="3877047" y="1936183"/>
              <a:ext cx="595612" cy="276999"/>
            </a:xfrm>
            <a:prstGeom prst="rect">
              <a:avLst/>
            </a:prstGeom>
            <a:noFill/>
            <a:ln>
              <a:solidFill>
                <a:schemeClr val="tx1"/>
              </a:solidFill>
            </a:ln>
          </p:spPr>
          <p:txBody>
            <a:bodyPr wrap="square" rtlCol="0">
              <a:spAutoFit/>
            </a:bodyPr>
            <a:lstStyle/>
            <a:p>
              <a:r>
                <a:rPr lang="en-US" sz="1200" dirty="0"/>
                <a:t>Text 3</a:t>
              </a:r>
            </a:p>
          </p:txBody>
        </p:sp>
        <p:sp>
          <p:nvSpPr>
            <p:cNvPr id="41" name="Oval 40">
              <a:extLst>
                <a:ext uri="{FF2B5EF4-FFF2-40B4-BE49-F238E27FC236}">
                  <a16:creationId xmlns:a16="http://schemas.microsoft.com/office/drawing/2014/main" id="{5A4EE28D-EE5E-7CDD-52F4-F215F0A7941D}"/>
                </a:ext>
              </a:extLst>
            </p:cNvPr>
            <p:cNvSpPr>
              <a:spLocks noChangeAspect="1"/>
            </p:cNvSpPr>
            <p:nvPr/>
          </p:nvSpPr>
          <p:spPr>
            <a:xfrm>
              <a:off x="4047784" y="2174158"/>
              <a:ext cx="91440" cy="91440"/>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77DE1FB-2B8B-22FC-D1E4-6C883E55BD5F}"/>
                </a:ext>
              </a:extLst>
            </p:cNvPr>
            <p:cNvSpPr>
              <a:spLocks noChangeAspect="1"/>
            </p:cNvSpPr>
            <p:nvPr/>
          </p:nvSpPr>
          <p:spPr>
            <a:xfrm>
              <a:off x="2036134" y="227628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4BBD0FF-D666-FECF-F046-3CA6289D5951}"/>
                </a:ext>
              </a:extLst>
            </p:cNvPr>
            <p:cNvSpPr txBox="1"/>
            <p:nvPr/>
          </p:nvSpPr>
          <p:spPr>
            <a:xfrm>
              <a:off x="1769567" y="2035658"/>
              <a:ext cx="595612" cy="276999"/>
            </a:xfrm>
            <a:prstGeom prst="rect">
              <a:avLst/>
            </a:prstGeom>
            <a:noFill/>
            <a:ln>
              <a:noFill/>
            </a:ln>
          </p:spPr>
          <p:txBody>
            <a:bodyPr wrap="none" rtlCol="0">
              <a:spAutoFit/>
            </a:bodyPr>
            <a:lstStyle/>
            <a:p>
              <a:r>
                <a:rPr lang="en-US" sz="1200" dirty="0"/>
                <a:t>Text 4</a:t>
              </a:r>
            </a:p>
          </p:txBody>
        </p:sp>
        <p:sp>
          <p:nvSpPr>
            <p:cNvPr id="48" name="Oval 47">
              <a:extLst>
                <a:ext uri="{FF2B5EF4-FFF2-40B4-BE49-F238E27FC236}">
                  <a16:creationId xmlns:a16="http://schemas.microsoft.com/office/drawing/2014/main" id="{D2853EDB-3F39-6A56-D11A-D2E8CA5DFECE}"/>
                </a:ext>
              </a:extLst>
            </p:cNvPr>
            <p:cNvSpPr>
              <a:spLocks noChangeAspect="1"/>
            </p:cNvSpPr>
            <p:nvPr/>
          </p:nvSpPr>
          <p:spPr>
            <a:xfrm>
              <a:off x="1757186" y="470177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A3A8CA6-E402-E5A9-C02B-0E31F0DF735A}"/>
                </a:ext>
              </a:extLst>
            </p:cNvPr>
            <p:cNvSpPr txBox="1"/>
            <p:nvPr/>
          </p:nvSpPr>
          <p:spPr>
            <a:xfrm>
              <a:off x="1490619" y="4461150"/>
              <a:ext cx="595612" cy="276999"/>
            </a:xfrm>
            <a:prstGeom prst="rect">
              <a:avLst/>
            </a:prstGeom>
            <a:noFill/>
            <a:ln>
              <a:noFill/>
            </a:ln>
          </p:spPr>
          <p:txBody>
            <a:bodyPr wrap="none" rtlCol="0">
              <a:spAutoFit/>
            </a:bodyPr>
            <a:lstStyle/>
            <a:p>
              <a:r>
                <a:rPr lang="en-US" sz="1200" dirty="0"/>
                <a:t>Text 5</a:t>
              </a:r>
            </a:p>
          </p:txBody>
        </p:sp>
        <p:sp>
          <p:nvSpPr>
            <p:cNvPr id="50" name="Oval 49">
              <a:extLst>
                <a:ext uri="{FF2B5EF4-FFF2-40B4-BE49-F238E27FC236}">
                  <a16:creationId xmlns:a16="http://schemas.microsoft.com/office/drawing/2014/main" id="{E89D41A7-A0D0-D005-F1BC-7DAA62EE0152}"/>
                </a:ext>
              </a:extLst>
            </p:cNvPr>
            <p:cNvSpPr>
              <a:spLocks noChangeAspect="1"/>
            </p:cNvSpPr>
            <p:nvPr/>
          </p:nvSpPr>
          <p:spPr>
            <a:xfrm>
              <a:off x="4048002" y="5056484"/>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87E65371-F4C7-0847-09E5-ED0A670A9DE5}"/>
                </a:ext>
              </a:extLst>
            </p:cNvPr>
            <p:cNvSpPr txBox="1"/>
            <p:nvPr/>
          </p:nvSpPr>
          <p:spPr>
            <a:xfrm>
              <a:off x="3781435" y="4815857"/>
              <a:ext cx="595612" cy="276999"/>
            </a:xfrm>
            <a:prstGeom prst="rect">
              <a:avLst/>
            </a:prstGeom>
            <a:noFill/>
            <a:ln>
              <a:noFill/>
            </a:ln>
          </p:spPr>
          <p:txBody>
            <a:bodyPr wrap="none" rtlCol="0">
              <a:spAutoFit/>
            </a:bodyPr>
            <a:lstStyle/>
            <a:p>
              <a:r>
                <a:rPr lang="en-US" sz="1200" dirty="0"/>
                <a:t>Text 7</a:t>
              </a:r>
            </a:p>
          </p:txBody>
        </p:sp>
      </p:grpSp>
      <p:sp>
        <p:nvSpPr>
          <p:cNvPr id="53" name="TextBox 52">
            <a:extLst>
              <a:ext uri="{FF2B5EF4-FFF2-40B4-BE49-F238E27FC236}">
                <a16:creationId xmlns:a16="http://schemas.microsoft.com/office/drawing/2014/main" id="{DC8A2B4A-19B2-3EEC-84AD-2A836132328F}"/>
              </a:ext>
            </a:extLst>
          </p:cNvPr>
          <p:cNvSpPr txBox="1"/>
          <p:nvPr/>
        </p:nvSpPr>
        <p:spPr>
          <a:xfrm>
            <a:off x="557537" y="1859364"/>
            <a:ext cx="6353265" cy="1277273"/>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dirty="0"/>
              <a:t>Vector database – a vector store where each vector is also identified by a key. </a:t>
            </a:r>
          </a:p>
          <a:p>
            <a:pPr marL="285750" indent="-285750">
              <a:spcBef>
                <a:spcPts val="600"/>
              </a:spcBef>
              <a:buFont typeface="Arial" panose="020B0604020202020204" pitchFamily="34" charset="0"/>
              <a:buChar char="•"/>
            </a:pPr>
            <a:r>
              <a:rPr lang="en-US" dirty="0"/>
              <a:t>The text generated by RAG includes a citation for the document from which it was received.</a:t>
            </a:r>
          </a:p>
        </p:txBody>
      </p:sp>
    </p:spTree>
    <p:extLst>
      <p:ext uri="{BB962C8B-B14F-4D97-AF65-F5344CB8AC3E}">
        <p14:creationId xmlns:p14="http://schemas.microsoft.com/office/powerpoint/2010/main" val="3183658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Retrieval Augmented Generation (RAG)</a:t>
            </a:r>
          </a:p>
        </p:txBody>
      </p:sp>
      <p:pic>
        <p:nvPicPr>
          <p:cNvPr id="2" name="Picture 1">
            <a:extLst>
              <a:ext uri="{FF2B5EF4-FFF2-40B4-BE49-F238E27FC236}">
                <a16:creationId xmlns:a16="http://schemas.microsoft.com/office/drawing/2014/main" id="{F580C3A3-213F-5A8B-662F-6F48590E0ADD}"/>
              </a:ext>
            </a:extLst>
          </p:cNvPr>
          <p:cNvPicPr>
            <a:picLocks noChangeAspect="1"/>
          </p:cNvPicPr>
          <p:nvPr/>
        </p:nvPicPr>
        <p:blipFill>
          <a:blip r:embed="rId3"/>
          <a:stretch>
            <a:fillRect/>
          </a:stretch>
        </p:blipFill>
        <p:spPr>
          <a:xfrm>
            <a:off x="1136474" y="1514690"/>
            <a:ext cx="9919052" cy="3828620"/>
          </a:xfrm>
          <a:prstGeom prst="rect">
            <a:avLst/>
          </a:prstGeom>
        </p:spPr>
      </p:pic>
    </p:spTree>
    <p:extLst>
      <p:ext uri="{BB962C8B-B14F-4D97-AF65-F5344CB8AC3E}">
        <p14:creationId xmlns:p14="http://schemas.microsoft.com/office/powerpoint/2010/main" val="647180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90372" y="383723"/>
            <a:ext cx="10811256" cy="495761"/>
          </a:xfrm>
        </p:spPr>
        <p:txBody>
          <a:bodyPr/>
          <a:lstStyle/>
          <a:p>
            <a:r>
              <a:rPr lang="en-US" dirty="0"/>
              <a:t>RAG with a Vector Store</a:t>
            </a:r>
            <a:br>
              <a:rPr lang="en-US" dirty="0"/>
            </a:br>
            <a:endParaRPr lang="en-US" dirty="0"/>
          </a:p>
        </p:txBody>
      </p:sp>
      <p:pic>
        <p:nvPicPr>
          <p:cNvPr id="18" name="Picture 17">
            <a:extLst>
              <a:ext uri="{FF2B5EF4-FFF2-40B4-BE49-F238E27FC236}">
                <a16:creationId xmlns:a16="http://schemas.microsoft.com/office/drawing/2014/main" id="{BCF4683A-DC4E-FED9-E730-59BAA1097D86}"/>
              </a:ext>
            </a:extLst>
          </p:cNvPr>
          <p:cNvPicPr>
            <a:picLocks noChangeAspect="1"/>
          </p:cNvPicPr>
          <p:nvPr/>
        </p:nvPicPr>
        <p:blipFill rotWithShape="1">
          <a:blip r:embed="rId3"/>
          <a:srcRect l="50096" r="5101"/>
          <a:stretch/>
        </p:blipFill>
        <p:spPr>
          <a:xfrm>
            <a:off x="8288324" y="2562225"/>
            <a:ext cx="3067602" cy="1846928"/>
          </a:xfrm>
          <a:prstGeom prst="rect">
            <a:avLst/>
          </a:prstGeom>
          <a:ln>
            <a:solidFill>
              <a:schemeClr val="tx1"/>
            </a:solidFill>
          </a:ln>
        </p:spPr>
      </p:pic>
      <p:pic>
        <p:nvPicPr>
          <p:cNvPr id="4" name="Picture 3">
            <a:extLst>
              <a:ext uri="{FF2B5EF4-FFF2-40B4-BE49-F238E27FC236}">
                <a16:creationId xmlns:a16="http://schemas.microsoft.com/office/drawing/2014/main" id="{07896D9C-E82F-9EC6-61B6-382CE338935F}"/>
              </a:ext>
            </a:extLst>
          </p:cNvPr>
          <p:cNvPicPr>
            <a:picLocks noChangeAspect="1"/>
          </p:cNvPicPr>
          <p:nvPr/>
        </p:nvPicPr>
        <p:blipFill rotWithShape="1">
          <a:blip r:embed="rId4"/>
          <a:srcRect l="88205" r="1866" b="16314"/>
          <a:stretch/>
        </p:blipFill>
        <p:spPr>
          <a:xfrm>
            <a:off x="4714876" y="1062112"/>
            <a:ext cx="323850" cy="1469372"/>
          </a:xfrm>
          <a:prstGeom prst="rect">
            <a:avLst/>
          </a:prstGeom>
        </p:spPr>
      </p:pic>
      <p:sp>
        <p:nvSpPr>
          <p:cNvPr id="5" name="Oval 4">
            <a:extLst>
              <a:ext uri="{FF2B5EF4-FFF2-40B4-BE49-F238E27FC236}">
                <a16:creationId xmlns:a16="http://schemas.microsoft.com/office/drawing/2014/main" id="{0D1E6BA2-DADA-7401-1B66-0B31DAD1ED9F}"/>
              </a:ext>
            </a:extLst>
          </p:cNvPr>
          <p:cNvSpPr>
            <a:spLocks noChangeAspect="1"/>
          </p:cNvSpPr>
          <p:nvPr/>
        </p:nvSpPr>
        <p:spPr>
          <a:xfrm>
            <a:off x="4387843" y="4446769"/>
            <a:ext cx="1047749" cy="1047749"/>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LLM</a:t>
            </a:r>
          </a:p>
        </p:txBody>
      </p:sp>
      <p:pic>
        <p:nvPicPr>
          <p:cNvPr id="8" name="Picture 7">
            <a:extLst>
              <a:ext uri="{FF2B5EF4-FFF2-40B4-BE49-F238E27FC236}">
                <a16:creationId xmlns:a16="http://schemas.microsoft.com/office/drawing/2014/main" id="{ABC55BCA-8725-EB42-30B4-B228AC3EFDD3}"/>
              </a:ext>
            </a:extLst>
          </p:cNvPr>
          <p:cNvPicPr>
            <a:picLocks noChangeAspect="1"/>
          </p:cNvPicPr>
          <p:nvPr/>
        </p:nvPicPr>
        <p:blipFill rotWithShape="1">
          <a:blip r:embed="rId5"/>
          <a:srcRect t="670" r="80410" b="83208"/>
          <a:stretch/>
        </p:blipFill>
        <p:spPr>
          <a:xfrm>
            <a:off x="1785386" y="1313685"/>
            <a:ext cx="2099608" cy="693924"/>
          </a:xfrm>
          <a:prstGeom prst="rect">
            <a:avLst/>
          </a:prstGeom>
        </p:spPr>
      </p:pic>
      <p:sp>
        <p:nvSpPr>
          <p:cNvPr id="9" name="TextBox 8">
            <a:extLst>
              <a:ext uri="{FF2B5EF4-FFF2-40B4-BE49-F238E27FC236}">
                <a16:creationId xmlns:a16="http://schemas.microsoft.com/office/drawing/2014/main" id="{370F8ED0-DCAE-87C9-6D42-00AFD60C344A}"/>
              </a:ext>
            </a:extLst>
          </p:cNvPr>
          <p:cNvSpPr txBox="1"/>
          <p:nvPr/>
        </p:nvSpPr>
        <p:spPr>
          <a:xfrm>
            <a:off x="2069596" y="1031907"/>
            <a:ext cx="1531188" cy="369332"/>
          </a:xfrm>
          <a:prstGeom prst="rect">
            <a:avLst/>
          </a:prstGeom>
          <a:noFill/>
        </p:spPr>
        <p:txBody>
          <a:bodyPr wrap="none" rtlCol="0">
            <a:spAutoFit/>
          </a:bodyPr>
          <a:lstStyle/>
          <a:p>
            <a:r>
              <a:rPr lang="en-US" dirty="0"/>
              <a:t>Initial Prompt</a:t>
            </a:r>
          </a:p>
        </p:txBody>
      </p:sp>
      <p:sp>
        <p:nvSpPr>
          <p:cNvPr id="10" name="TextBox 9">
            <a:extLst>
              <a:ext uri="{FF2B5EF4-FFF2-40B4-BE49-F238E27FC236}">
                <a16:creationId xmlns:a16="http://schemas.microsoft.com/office/drawing/2014/main" id="{9B4E34B2-27F5-E8F0-4E8E-5795F6BA7EE0}"/>
              </a:ext>
            </a:extLst>
          </p:cNvPr>
          <p:cNvSpPr txBox="1"/>
          <p:nvPr/>
        </p:nvSpPr>
        <p:spPr>
          <a:xfrm>
            <a:off x="8389275" y="4414247"/>
            <a:ext cx="3224088" cy="369332"/>
          </a:xfrm>
          <a:prstGeom prst="rect">
            <a:avLst/>
          </a:prstGeom>
          <a:noFill/>
        </p:spPr>
        <p:txBody>
          <a:bodyPr wrap="none" rtlCol="0">
            <a:spAutoFit/>
          </a:bodyPr>
          <a:lstStyle/>
          <a:p>
            <a:r>
              <a:rPr lang="en-US" dirty="0"/>
              <a:t>Vector Store/Vector Database</a:t>
            </a:r>
          </a:p>
        </p:txBody>
      </p:sp>
      <p:pic>
        <p:nvPicPr>
          <p:cNvPr id="11" name="Picture 10">
            <a:extLst>
              <a:ext uri="{FF2B5EF4-FFF2-40B4-BE49-F238E27FC236}">
                <a16:creationId xmlns:a16="http://schemas.microsoft.com/office/drawing/2014/main" id="{408A7FFD-20BB-69C1-CFF4-0098D076E876}"/>
              </a:ext>
            </a:extLst>
          </p:cNvPr>
          <p:cNvPicPr>
            <a:picLocks noChangeAspect="1"/>
          </p:cNvPicPr>
          <p:nvPr/>
        </p:nvPicPr>
        <p:blipFill>
          <a:blip r:embed="rId6"/>
          <a:stretch>
            <a:fillRect/>
          </a:stretch>
        </p:blipFill>
        <p:spPr>
          <a:xfrm>
            <a:off x="3790950" y="1575947"/>
            <a:ext cx="838200" cy="286537"/>
          </a:xfrm>
          <a:prstGeom prst="rect">
            <a:avLst/>
          </a:prstGeom>
        </p:spPr>
      </p:pic>
      <p:pic>
        <p:nvPicPr>
          <p:cNvPr id="15" name="Picture 14">
            <a:extLst>
              <a:ext uri="{FF2B5EF4-FFF2-40B4-BE49-F238E27FC236}">
                <a16:creationId xmlns:a16="http://schemas.microsoft.com/office/drawing/2014/main" id="{45EDD3E3-D751-0CC0-6C6E-5D33CEA4E8F8}"/>
              </a:ext>
            </a:extLst>
          </p:cNvPr>
          <p:cNvPicPr>
            <a:picLocks noChangeAspect="1"/>
          </p:cNvPicPr>
          <p:nvPr/>
        </p:nvPicPr>
        <p:blipFill>
          <a:blip r:embed="rId7"/>
          <a:stretch>
            <a:fillRect/>
          </a:stretch>
        </p:blipFill>
        <p:spPr>
          <a:xfrm>
            <a:off x="8179062" y="536578"/>
            <a:ext cx="3286125" cy="1495425"/>
          </a:xfrm>
          <a:prstGeom prst="rect">
            <a:avLst/>
          </a:prstGeom>
        </p:spPr>
      </p:pic>
      <p:cxnSp>
        <p:nvCxnSpPr>
          <p:cNvPr id="19" name="Straight Arrow Connector 18">
            <a:extLst>
              <a:ext uri="{FF2B5EF4-FFF2-40B4-BE49-F238E27FC236}">
                <a16:creationId xmlns:a16="http://schemas.microsoft.com/office/drawing/2014/main" id="{88E9B7A4-86CE-B480-B455-45FD7913A7B6}"/>
              </a:ext>
            </a:extLst>
          </p:cNvPr>
          <p:cNvCxnSpPr>
            <a:stCxn id="15" idx="2"/>
            <a:endCxn id="18" idx="0"/>
          </p:cNvCxnSpPr>
          <p:nvPr/>
        </p:nvCxnSpPr>
        <p:spPr>
          <a:xfrm>
            <a:off x="9822125" y="2032003"/>
            <a:ext cx="0" cy="5302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F2027C3-9770-D017-8A4A-66B601DDB5DC}"/>
              </a:ext>
            </a:extLst>
          </p:cNvPr>
          <p:cNvCxnSpPr>
            <a:cxnSpLocks/>
            <a:stCxn id="4" idx="3"/>
            <a:endCxn id="18" idx="1"/>
          </p:cNvCxnSpPr>
          <p:nvPr/>
        </p:nvCxnSpPr>
        <p:spPr>
          <a:xfrm>
            <a:off x="5038726" y="1796798"/>
            <a:ext cx="3249598" cy="168889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4ADE1D6-B06F-8E16-BC7B-E02F6AC822FF}"/>
              </a:ext>
            </a:extLst>
          </p:cNvPr>
          <p:cNvPicPr>
            <a:picLocks noChangeAspect="1"/>
          </p:cNvPicPr>
          <p:nvPr/>
        </p:nvPicPr>
        <p:blipFill rotWithShape="1">
          <a:blip r:embed="rId4"/>
          <a:srcRect r="30955" b="24275"/>
          <a:stretch/>
        </p:blipFill>
        <p:spPr>
          <a:xfrm>
            <a:off x="1498813" y="2820895"/>
            <a:ext cx="2251992" cy="1198655"/>
          </a:xfrm>
          <a:prstGeom prst="rect">
            <a:avLst/>
          </a:prstGeom>
        </p:spPr>
      </p:pic>
      <p:cxnSp>
        <p:nvCxnSpPr>
          <p:cNvPr id="26" name="Straight Arrow Connector 25">
            <a:extLst>
              <a:ext uri="{FF2B5EF4-FFF2-40B4-BE49-F238E27FC236}">
                <a16:creationId xmlns:a16="http://schemas.microsoft.com/office/drawing/2014/main" id="{687C4DD8-DB46-2D23-316A-69EC7F18ED93}"/>
              </a:ext>
            </a:extLst>
          </p:cNvPr>
          <p:cNvCxnSpPr>
            <a:cxnSpLocks/>
            <a:stCxn id="18" idx="1"/>
            <a:endCxn id="23" idx="3"/>
          </p:cNvCxnSpPr>
          <p:nvPr/>
        </p:nvCxnSpPr>
        <p:spPr>
          <a:xfrm flipH="1" flipV="1">
            <a:off x="3750805" y="3420223"/>
            <a:ext cx="4537519" cy="6546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90734E7-AABD-4794-2EB8-51019C43C554}"/>
              </a:ext>
            </a:extLst>
          </p:cNvPr>
          <p:cNvPicPr>
            <a:picLocks noChangeAspect="1"/>
          </p:cNvPicPr>
          <p:nvPr/>
        </p:nvPicPr>
        <p:blipFill>
          <a:blip r:embed="rId8"/>
          <a:stretch>
            <a:fillRect/>
          </a:stretch>
        </p:blipFill>
        <p:spPr>
          <a:xfrm>
            <a:off x="2217004" y="3257504"/>
            <a:ext cx="1274174" cy="1066892"/>
          </a:xfrm>
          <a:prstGeom prst="rect">
            <a:avLst/>
          </a:prstGeom>
        </p:spPr>
      </p:pic>
      <p:pic>
        <p:nvPicPr>
          <p:cNvPr id="32" name="Picture 31">
            <a:extLst>
              <a:ext uri="{FF2B5EF4-FFF2-40B4-BE49-F238E27FC236}">
                <a16:creationId xmlns:a16="http://schemas.microsoft.com/office/drawing/2014/main" id="{5BD929A3-681C-9611-829B-FC5710BFA0B4}"/>
              </a:ext>
            </a:extLst>
          </p:cNvPr>
          <p:cNvPicPr>
            <a:picLocks noChangeAspect="1"/>
          </p:cNvPicPr>
          <p:nvPr/>
        </p:nvPicPr>
        <p:blipFill rotWithShape="1">
          <a:blip r:embed="rId9"/>
          <a:srcRect l="46121"/>
          <a:stretch/>
        </p:blipFill>
        <p:spPr>
          <a:xfrm>
            <a:off x="5332358" y="2951265"/>
            <a:ext cx="1276017" cy="1068848"/>
          </a:xfrm>
          <a:prstGeom prst="rect">
            <a:avLst/>
          </a:prstGeom>
        </p:spPr>
      </p:pic>
      <p:cxnSp>
        <p:nvCxnSpPr>
          <p:cNvPr id="33" name="Straight Arrow Connector 32">
            <a:extLst>
              <a:ext uri="{FF2B5EF4-FFF2-40B4-BE49-F238E27FC236}">
                <a16:creationId xmlns:a16="http://schemas.microsoft.com/office/drawing/2014/main" id="{D21DE1A2-924F-F499-41DC-3EAE754C8646}"/>
              </a:ext>
            </a:extLst>
          </p:cNvPr>
          <p:cNvCxnSpPr>
            <a:cxnSpLocks/>
            <a:stCxn id="31" idx="2"/>
            <a:endCxn id="5" idx="2"/>
          </p:cNvCxnSpPr>
          <p:nvPr/>
        </p:nvCxnSpPr>
        <p:spPr>
          <a:xfrm>
            <a:off x="2854091" y="4324396"/>
            <a:ext cx="1533752" cy="64624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565EAB6-BD5B-75CD-5664-274D371A3F5E}"/>
              </a:ext>
            </a:extLst>
          </p:cNvPr>
          <p:cNvCxnSpPr>
            <a:cxnSpLocks/>
            <a:stCxn id="5" idx="4"/>
            <a:endCxn id="44" idx="0"/>
          </p:cNvCxnSpPr>
          <p:nvPr/>
        </p:nvCxnSpPr>
        <p:spPr>
          <a:xfrm flipH="1">
            <a:off x="4911717" y="5494518"/>
            <a:ext cx="1" cy="4266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08A96E59-1CFE-0DEC-EA7D-3B30702B9DA1}"/>
              </a:ext>
            </a:extLst>
          </p:cNvPr>
          <p:cNvPicPr>
            <a:picLocks noChangeAspect="1"/>
          </p:cNvPicPr>
          <p:nvPr/>
        </p:nvPicPr>
        <p:blipFill rotWithShape="1">
          <a:blip r:embed="rId5"/>
          <a:srcRect l="73446" t="69388" r="9668"/>
          <a:stretch/>
        </p:blipFill>
        <p:spPr>
          <a:xfrm>
            <a:off x="4296510" y="5921174"/>
            <a:ext cx="1230414" cy="895812"/>
          </a:xfrm>
          <a:prstGeom prst="rect">
            <a:avLst/>
          </a:prstGeom>
        </p:spPr>
      </p:pic>
      <p:sp>
        <p:nvSpPr>
          <p:cNvPr id="51" name="TextBox 50">
            <a:extLst>
              <a:ext uri="{FF2B5EF4-FFF2-40B4-BE49-F238E27FC236}">
                <a16:creationId xmlns:a16="http://schemas.microsoft.com/office/drawing/2014/main" id="{BAE0F532-2BC5-0168-E482-B6A79108F62F}"/>
              </a:ext>
            </a:extLst>
          </p:cNvPr>
          <p:cNvSpPr txBox="1"/>
          <p:nvPr/>
        </p:nvSpPr>
        <p:spPr>
          <a:xfrm>
            <a:off x="7870013" y="2018948"/>
            <a:ext cx="2027158" cy="369332"/>
          </a:xfrm>
          <a:prstGeom prst="rect">
            <a:avLst/>
          </a:prstGeom>
          <a:noFill/>
        </p:spPr>
        <p:txBody>
          <a:bodyPr wrap="none" rtlCol="0">
            <a:spAutoFit/>
          </a:bodyPr>
          <a:lstStyle/>
          <a:p>
            <a:r>
              <a:rPr lang="en-US" dirty="0"/>
              <a:t>Offline processing</a:t>
            </a:r>
          </a:p>
        </p:txBody>
      </p:sp>
      <p:pic>
        <p:nvPicPr>
          <p:cNvPr id="6" name="Graphic 5" descr="Link with solid fill">
            <a:extLst>
              <a:ext uri="{FF2B5EF4-FFF2-40B4-BE49-F238E27FC236}">
                <a16:creationId xmlns:a16="http://schemas.microsoft.com/office/drawing/2014/main" id="{6B7795C4-8051-96C0-5DEC-D840800BB9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3014135">
            <a:off x="13469311" y="2918470"/>
            <a:ext cx="914400" cy="914400"/>
          </a:xfrm>
          <a:prstGeom prst="rect">
            <a:avLst/>
          </a:prstGeom>
        </p:spPr>
      </p:pic>
      <p:pic>
        <p:nvPicPr>
          <p:cNvPr id="13" name="Graphic 12" descr="Link outline">
            <a:extLst>
              <a:ext uri="{FF2B5EF4-FFF2-40B4-BE49-F238E27FC236}">
                <a16:creationId xmlns:a16="http://schemas.microsoft.com/office/drawing/2014/main" id="{B3CE5CD1-073C-2D99-E9E0-3BC47D8A58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615497">
            <a:off x="10591332" y="1765130"/>
            <a:ext cx="914400" cy="914400"/>
          </a:xfrm>
          <a:prstGeom prst="rect">
            <a:avLst/>
          </a:prstGeom>
        </p:spPr>
      </p:pic>
      <p:sp>
        <p:nvSpPr>
          <p:cNvPr id="14" name="TextBox 13">
            <a:extLst>
              <a:ext uri="{FF2B5EF4-FFF2-40B4-BE49-F238E27FC236}">
                <a16:creationId xmlns:a16="http://schemas.microsoft.com/office/drawing/2014/main" id="{2376FF3F-6AE4-110B-7C95-A3369B9CFA18}"/>
              </a:ext>
            </a:extLst>
          </p:cNvPr>
          <p:cNvSpPr txBox="1"/>
          <p:nvPr/>
        </p:nvSpPr>
        <p:spPr>
          <a:xfrm>
            <a:off x="11172731" y="1796798"/>
            <a:ext cx="2133918" cy="923330"/>
          </a:xfrm>
          <a:prstGeom prst="rect">
            <a:avLst/>
          </a:prstGeom>
          <a:noFill/>
        </p:spPr>
        <p:txBody>
          <a:bodyPr wrap="none" rtlCol="0">
            <a:spAutoFit/>
          </a:bodyPr>
          <a:lstStyle/>
          <a:p>
            <a:r>
              <a:rPr lang="en-US" dirty="0"/>
              <a:t>Links </a:t>
            </a:r>
          </a:p>
          <a:p>
            <a:r>
              <a:rPr lang="en-US" dirty="0"/>
              <a:t>source documents </a:t>
            </a:r>
          </a:p>
          <a:p>
            <a:r>
              <a:rPr lang="en-US" dirty="0">
                <a:sym typeface="Wingdings" panose="05000000000000000000" pitchFamily="2" charset="2"/>
              </a:rPr>
              <a:t>to embeddings</a:t>
            </a:r>
            <a:endParaRPr lang="en-US" dirty="0"/>
          </a:p>
        </p:txBody>
      </p:sp>
    </p:spTree>
    <p:extLst>
      <p:ext uri="{BB962C8B-B14F-4D97-AF65-F5344CB8AC3E}">
        <p14:creationId xmlns:p14="http://schemas.microsoft.com/office/powerpoint/2010/main" val="2909089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Large Language Models – LLMs </a:t>
            </a:r>
          </a:p>
        </p:txBody>
      </p:sp>
      <p:sp>
        <p:nvSpPr>
          <p:cNvPr id="2" name="TextBox 1">
            <a:extLst>
              <a:ext uri="{FF2B5EF4-FFF2-40B4-BE49-F238E27FC236}">
                <a16:creationId xmlns:a16="http://schemas.microsoft.com/office/drawing/2014/main" id="{D0CB3731-F9E3-7F93-8E24-4244A6719102}"/>
              </a:ext>
            </a:extLst>
          </p:cNvPr>
          <p:cNvSpPr txBox="1"/>
          <p:nvPr/>
        </p:nvSpPr>
        <p:spPr>
          <a:xfrm>
            <a:off x="638176" y="1090613"/>
            <a:ext cx="3820277" cy="1077218"/>
          </a:xfrm>
          <a:prstGeom prst="rect">
            <a:avLst/>
          </a:prstGeom>
          <a:noFill/>
        </p:spPr>
        <p:txBody>
          <a:bodyPr wrap="none" rtlCol="0">
            <a:spAutoFit/>
          </a:bodyPr>
          <a:lstStyle/>
          <a:p>
            <a:pPr marL="285750" indent="-285750">
              <a:spcBef>
                <a:spcPts val="600"/>
              </a:spcBef>
              <a:buFont typeface="Arial" panose="020B0604020202020204" pitchFamily="34" charset="0"/>
              <a:buChar char="•"/>
            </a:pPr>
            <a:r>
              <a:rPr lang="en-US" dirty="0"/>
              <a:t>LLMs are Deep Neural Networks</a:t>
            </a:r>
          </a:p>
          <a:p>
            <a:pPr marL="285750" indent="-285750">
              <a:spcBef>
                <a:spcPts val="600"/>
              </a:spcBef>
              <a:buFont typeface="Arial" panose="020B0604020202020204" pitchFamily="34" charset="0"/>
              <a:buChar char="•"/>
            </a:pPr>
            <a:r>
              <a:rPr lang="en-US" dirty="0"/>
              <a:t>Very complex structure</a:t>
            </a:r>
          </a:p>
          <a:p>
            <a:pPr marL="285750" indent="-285750">
              <a:spcBef>
                <a:spcPts val="600"/>
              </a:spcBef>
              <a:buFont typeface="Arial" panose="020B0604020202020204" pitchFamily="34" charset="0"/>
              <a:buChar char="•"/>
            </a:pPr>
            <a:r>
              <a:rPr lang="en-US" dirty="0"/>
              <a:t>Input and output are numerical</a:t>
            </a:r>
          </a:p>
        </p:txBody>
      </p:sp>
      <p:pic>
        <p:nvPicPr>
          <p:cNvPr id="4" name="Picture 3">
            <a:extLst>
              <a:ext uri="{FF2B5EF4-FFF2-40B4-BE49-F238E27FC236}">
                <a16:creationId xmlns:a16="http://schemas.microsoft.com/office/drawing/2014/main" id="{48EC62A2-D49E-2635-521C-8B2A6025F90C}"/>
              </a:ext>
            </a:extLst>
          </p:cNvPr>
          <p:cNvPicPr>
            <a:picLocks noChangeAspect="1"/>
          </p:cNvPicPr>
          <p:nvPr/>
        </p:nvPicPr>
        <p:blipFill>
          <a:blip r:embed="rId3"/>
          <a:stretch>
            <a:fillRect/>
          </a:stretch>
        </p:blipFill>
        <p:spPr>
          <a:xfrm>
            <a:off x="2956264" y="2770935"/>
            <a:ext cx="6145292" cy="3529580"/>
          </a:xfrm>
          <a:prstGeom prst="rect">
            <a:avLst/>
          </a:prstGeom>
        </p:spPr>
      </p:pic>
    </p:spTree>
    <p:extLst>
      <p:ext uri="{BB962C8B-B14F-4D97-AF65-F5344CB8AC3E}">
        <p14:creationId xmlns:p14="http://schemas.microsoft.com/office/powerpoint/2010/main" val="1225782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 Summary </a:t>
            </a:r>
          </a:p>
        </p:txBody>
      </p:sp>
      <p:sp>
        <p:nvSpPr>
          <p:cNvPr id="14" name="TextBox 13">
            <a:extLst>
              <a:ext uri="{FF2B5EF4-FFF2-40B4-BE49-F238E27FC236}">
                <a16:creationId xmlns:a16="http://schemas.microsoft.com/office/drawing/2014/main" id="{77653838-78BB-E3AA-312F-E3650A3C1A3E}"/>
              </a:ext>
            </a:extLst>
          </p:cNvPr>
          <p:cNvSpPr txBox="1"/>
          <p:nvPr/>
        </p:nvSpPr>
        <p:spPr>
          <a:xfrm>
            <a:off x="981075" y="1109021"/>
            <a:ext cx="10374497" cy="4924425"/>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dirty="0"/>
              <a:t>LLMs are trained to produce statistically plausible continuation/completion of input text (prompts)</a:t>
            </a:r>
          </a:p>
          <a:p>
            <a:pPr marL="285750" indent="-285750">
              <a:spcBef>
                <a:spcPts val="1200"/>
              </a:spcBef>
              <a:buFont typeface="Arial" panose="020B0604020202020204" pitchFamily="34" charset="0"/>
              <a:buChar char="•"/>
            </a:pPr>
            <a:r>
              <a:rPr lang="en-US" dirty="0"/>
              <a:t>LLMs use Embedding vectors to identify semantically related texts</a:t>
            </a:r>
          </a:p>
          <a:p>
            <a:pPr marL="285750" indent="-285750">
              <a:spcBef>
                <a:spcPts val="1200"/>
              </a:spcBef>
              <a:buFont typeface="Arial" panose="020B0604020202020204" pitchFamily="34" charset="0"/>
              <a:buChar char="•"/>
            </a:pPr>
            <a:r>
              <a:rPr lang="en-US" dirty="0"/>
              <a:t>LLMs are very time-consuming and expensive to train from scratch</a:t>
            </a:r>
          </a:p>
          <a:p>
            <a:pPr marL="285750" indent="-285750">
              <a:spcBef>
                <a:spcPts val="1200"/>
              </a:spcBef>
              <a:buFont typeface="Arial" panose="020B0604020202020204" pitchFamily="34" charset="0"/>
              <a:buChar char="•"/>
            </a:pPr>
            <a:r>
              <a:rPr lang="en-US" dirty="0"/>
              <a:t>Fine-tuning can be used to produce LLMs that are up-to-date and/or have knowledge in specialized domains – even that can be time-consuming and expensive</a:t>
            </a:r>
          </a:p>
          <a:p>
            <a:pPr marL="285750" indent="-285750">
              <a:spcBef>
                <a:spcPts val="1200"/>
              </a:spcBef>
              <a:buFont typeface="Arial" panose="020B0604020202020204" pitchFamily="34" charset="0"/>
              <a:buChar char="•"/>
            </a:pPr>
            <a:r>
              <a:rPr lang="en-US" dirty="0"/>
              <a:t>RAG methods are used to help pre-trained LLMs to stay up-to-date and to answer questions in specialized domains without retraining or fine-tuning</a:t>
            </a:r>
          </a:p>
          <a:p>
            <a:pPr marL="285750" indent="-285750">
              <a:spcBef>
                <a:spcPts val="1200"/>
              </a:spcBef>
              <a:buFont typeface="Arial" panose="020B0604020202020204" pitchFamily="34" charset="0"/>
              <a:buChar char="•"/>
            </a:pPr>
            <a:r>
              <a:rPr lang="en-US" dirty="0"/>
              <a:t>RAG methods take small chunks of external data and process them through the LLM to create Embedding vectors for each chunk</a:t>
            </a:r>
          </a:p>
          <a:p>
            <a:pPr marL="285750" indent="-285750">
              <a:spcBef>
                <a:spcPts val="1200"/>
              </a:spcBef>
              <a:buFont typeface="Arial" panose="020B0604020202020204" pitchFamily="34" charset="0"/>
              <a:buChar char="•"/>
            </a:pPr>
            <a:r>
              <a:rPr lang="en-US" dirty="0"/>
              <a:t>Embedding vectors are stored in vector databases</a:t>
            </a:r>
          </a:p>
          <a:p>
            <a:pPr marL="285750" indent="-285750">
              <a:spcBef>
                <a:spcPts val="1200"/>
              </a:spcBef>
              <a:buFont typeface="Arial" panose="020B0604020202020204" pitchFamily="34" charset="0"/>
              <a:buChar char="•"/>
            </a:pPr>
            <a:r>
              <a:rPr lang="en-US" dirty="0"/>
              <a:t>Vector databases provide fast searching and efficient identification of semantically related text</a:t>
            </a:r>
          </a:p>
          <a:p>
            <a:pPr marL="285750" indent="-285750">
              <a:spcBef>
                <a:spcPts val="1200"/>
              </a:spcBef>
              <a:buFont typeface="Arial" panose="020B0604020202020204" pitchFamily="34" charset="0"/>
              <a:buChar char="•"/>
            </a:pPr>
            <a:r>
              <a:rPr lang="en-US" dirty="0"/>
              <a:t>Initial prompts enriched with semantically related text from external sources are submitted to pre-trained LLMs for processing</a:t>
            </a:r>
          </a:p>
        </p:txBody>
      </p:sp>
    </p:spTree>
    <p:extLst>
      <p:ext uri="{BB962C8B-B14F-4D97-AF65-F5344CB8AC3E}">
        <p14:creationId xmlns:p14="http://schemas.microsoft.com/office/powerpoint/2010/main" val="2841651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2EC48B-031E-AD94-5906-96D2C5450348}"/>
              </a:ext>
            </a:extLst>
          </p:cNvPr>
          <p:cNvSpPr>
            <a:spLocks noGrp="1"/>
          </p:cNvSpPr>
          <p:nvPr>
            <p:ph type="sldNum" sz="quarter" idx="4"/>
          </p:nvPr>
        </p:nvSpPr>
        <p:spPr/>
        <p:txBody>
          <a:bodyPr/>
          <a:lstStyle/>
          <a:p>
            <a:fld id="{07165E6F-54ED-4977-A15E-D44BE7238A65}" type="slidenum">
              <a:rPr lang="en-US" smtClean="0"/>
              <a:pPr/>
              <a:t>31</a:t>
            </a:fld>
            <a:endParaRPr lang="en-US" dirty="0"/>
          </a:p>
        </p:txBody>
      </p:sp>
      <p:sp>
        <p:nvSpPr>
          <p:cNvPr id="10" name="Title 9">
            <a:extLst>
              <a:ext uri="{FF2B5EF4-FFF2-40B4-BE49-F238E27FC236}">
                <a16:creationId xmlns:a16="http://schemas.microsoft.com/office/drawing/2014/main" id="{D88D2770-9664-C30E-86C7-22657830663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2A92E08-A5BC-3AA5-D3EE-03142659AC9F}"/>
              </a:ext>
            </a:extLst>
          </p:cNvPr>
          <p:cNvPicPr>
            <a:picLocks noChangeAspect="1"/>
          </p:cNvPicPr>
          <p:nvPr/>
        </p:nvPicPr>
        <p:blipFill>
          <a:blip r:embed="rId2"/>
          <a:stretch>
            <a:fillRect/>
          </a:stretch>
        </p:blipFill>
        <p:spPr>
          <a:xfrm>
            <a:off x="458943" y="1227297"/>
            <a:ext cx="12192000" cy="6309793"/>
          </a:xfrm>
          <a:prstGeom prst="rect">
            <a:avLst/>
          </a:prstGeom>
        </p:spPr>
      </p:pic>
    </p:spTree>
    <p:extLst>
      <p:ext uri="{BB962C8B-B14F-4D97-AF65-F5344CB8AC3E}">
        <p14:creationId xmlns:p14="http://schemas.microsoft.com/office/powerpoint/2010/main" val="113083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813F8-3C89-3EC5-D394-A3627DFE6E2B}"/>
              </a:ext>
            </a:extLst>
          </p:cNvPr>
          <p:cNvSpPr>
            <a:spLocks noGrp="1"/>
          </p:cNvSpPr>
          <p:nvPr>
            <p:ph type="title"/>
          </p:nvPr>
        </p:nvSpPr>
        <p:spPr/>
        <p:txBody>
          <a:bodyPr/>
          <a:lstStyle/>
          <a:p>
            <a:r>
              <a:rPr lang="en-US" dirty="0"/>
              <a:t>Backup</a:t>
            </a:r>
          </a:p>
        </p:txBody>
      </p:sp>
      <p:sp>
        <p:nvSpPr>
          <p:cNvPr id="3" name="Text Placeholder 2">
            <a:extLst>
              <a:ext uri="{FF2B5EF4-FFF2-40B4-BE49-F238E27FC236}">
                <a16:creationId xmlns:a16="http://schemas.microsoft.com/office/drawing/2014/main" id="{26623E76-F9D5-7920-9D93-108061720645}"/>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D8631EA3-FD86-BE7D-CC97-C14B46206C83}"/>
              </a:ext>
            </a:extLst>
          </p:cNvPr>
          <p:cNvSpPr>
            <a:spLocks noGrp="1"/>
          </p:cNvSpPr>
          <p:nvPr>
            <p:ph type="sldNum" sz="quarter" idx="4"/>
          </p:nvPr>
        </p:nvSpPr>
        <p:spPr/>
        <p:txBody>
          <a:bodyPr/>
          <a:lstStyle/>
          <a:p>
            <a:fld id="{07165E6F-54ED-4977-A15E-D44BE7238A65}" type="slidenum">
              <a:rPr lang="en-US" smtClean="0"/>
              <a:pPr/>
              <a:t>32</a:t>
            </a:fld>
            <a:endParaRPr lang="en-US" dirty="0"/>
          </a:p>
        </p:txBody>
      </p:sp>
    </p:spTree>
    <p:extLst>
      <p:ext uri="{BB962C8B-B14F-4D97-AF65-F5344CB8AC3E}">
        <p14:creationId xmlns:p14="http://schemas.microsoft.com/office/powerpoint/2010/main" val="302871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D74E68-9354-2618-FE7A-50137787FB51}"/>
              </a:ext>
            </a:extLst>
          </p:cNvPr>
          <p:cNvSpPr>
            <a:spLocks noGrp="1"/>
          </p:cNvSpPr>
          <p:nvPr>
            <p:ph type="sldNum" sz="quarter" idx="4"/>
          </p:nvPr>
        </p:nvSpPr>
        <p:spPr/>
        <p:txBody>
          <a:bodyPr/>
          <a:lstStyle/>
          <a:p>
            <a:fld id="{07165E6F-54ED-4977-A15E-D44BE7238A65}" type="slidenum">
              <a:rPr lang="en-US" smtClean="0"/>
              <a:pPr/>
              <a:t>33</a:t>
            </a:fld>
            <a:endParaRPr lang="en-US" dirty="0"/>
          </a:p>
        </p:txBody>
      </p:sp>
      <p:sp>
        <p:nvSpPr>
          <p:cNvPr id="3" name="Title 2">
            <a:extLst>
              <a:ext uri="{FF2B5EF4-FFF2-40B4-BE49-F238E27FC236}">
                <a16:creationId xmlns:a16="http://schemas.microsoft.com/office/drawing/2014/main" id="{0FD7574A-10EF-0B5B-3286-7C5D0E46F04A}"/>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2EED6766-D5F5-DE84-B362-4E27E0189121}"/>
              </a:ext>
            </a:extLst>
          </p:cNvPr>
          <p:cNvSpPr>
            <a:spLocks noGrp="1"/>
          </p:cNvSpPr>
          <p:nvPr>
            <p:ph type="body" sz="quarter" idx="15"/>
          </p:nvPr>
        </p:nvSpPr>
        <p:spPr/>
        <p:txBody>
          <a:bodyPr/>
          <a:lstStyle/>
          <a:p>
            <a:endParaRPr lang="en-US"/>
          </a:p>
        </p:txBody>
      </p:sp>
      <p:pic>
        <p:nvPicPr>
          <p:cNvPr id="5" name="Picture 4">
            <a:extLst>
              <a:ext uri="{FF2B5EF4-FFF2-40B4-BE49-F238E27FC236}">
                <a16:creationId xmlns:a16="http://schemas.microsoft.com/office/drawing/2014/main" id="{C3B2C1BD-6B69-C489-E41C-377A8CBDCBF4}"/>
              </a:ext>
            </a:extLst>
          </p:cNvPr>
          <p:cNvPicPr>
            <a:picLocks noChangeAspect="1"/>
          </p:cNvPicPr>
          <p:nvPr/>
        </p:nvPicPr>
        <p:blipFill>
          <a:blip r:embed="rId2"/>
          <a:stretch>
            <a:fillRect/>
          </a:stretch>
        </p:blipFill>
        <p:spPr>
          <a:xfrm>
            <a:off x="2588078" y="1195387"/>
            <a:ext cx="6286500" cy="4010025"/>
          </a:xfrm>
          <a:prstGeom prst="rect">
            <a:avLst/>
          </a:prstGeom>
        </p:spPr>
      </p:pic>
    </p:spTree>
    <p:extLst>
      <p:ext uri="{BB962C8B-B14F-4D97-AF65-F5344CB8AC3E}">
        <p14:creationId xmlns:p14="http://schemas.microsoft.com/office/powerpoint/2010/main" val="260344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59BC09-D57F-F1D0-FA9E-BAA23064CEC5}"/>
              </a:ext>
            </a:extLst>
          </p:cNvPr>
          <p:cNvSpPr>
            <a:spLocks noGrp="1"/>
          </p:cNvSpPr>
          <p:nvPr>
            <p:ph type="sldNum" sz="quarter" idx="4"/>
          </p:nvPr>
        </p:nvSpPr>
        <p:spPr/>
        <p:txBody>
          <a:bodyPr/>
          <a:lstStyle/>
          <a:p>
            <a:fld id="{07165E6F-54ED-4977-A15E-D44BE7238A65}" type="slidenum">
              <a:rPr lang="en-US" smtClean="0"/>
              <a:pPr/>
              <a:t>34</a:t>
            </a:fld>
            <a:endParaRPr lang="en-US" dirty="0"/>
          </a:p>
        </p:txBody>
      </p:sp>
      <p:sp>
        <p:nvSpPr>
          <p:cNvPr id="4" name="Text Placeholder 3">
            <a:extLst>
              <a:ext uri="{FF2B5EF4-FFF2-40B4-BE49-F238E27FC236}">
                <a16:creationId xmlns:a16="http://schemas.microsoft.com/office/drawing/2014/main" id="{33E0D0EA-AF89-44C6-8BA2-E8B64D9FE3F9}"/>
              </a:ext>
            </a:extLst>
          </p:cNvPr>
          <p:cNvSpPr>
            <a:spLocks noGrp="1"/>
          </p:cNvSpPr>
          <p:nvPr>
            <p:ph type="body" sz="quarter" idx="15"/>
          </p:nvPr>
        </p:nvSpPr>
        <p:spPr/>
        <p:txBody>
          <a:bodyPr/>
          <a:lstStyle/>
          <a:p>
            <a:endParaRPr lang="en-US"/>
          </a:p>
        </p:txBody>
      </p:sp>
      <p:sp>
        <p:nvSpPr>
          <p:cNvPr id="5" name="Rectangle: Rounded Corners 4">
            <a:extLst>
              <a:ext uri="{FF2B5EF4-FFF2-40B4-BE49-F238E27FC236}">
                <a16:creationId xmlns:a16="http://schemas.microsoft.com/office/drawing/2014/main" id="{6F06B8A7-250A-5C4A-2074-09A54D70BF2A}"/>
              </a:ext>
            </a:extLst>
          </p:cNvPr>
          <p:cNvSpPr/>
          <p:nvPr/>
        </p:nvSpPr>
        <p:spPr>
          <a:xfrm>
            <a:off x="3138985" y="2462157"/>
            <a:ext cx="2292825" cy="723330"/>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Prompt_template</a:t>
            </a:r>
            <a:endParaRPr lang="en-US" dirty="0"/>
          </a:p>
        </p:txBody>
      </p:sp>
      <p:sp>
        <p:nvSpPr>
          <p:cNvPr id="7" name="Rectangle: Rounded Corners 6">
            <a:extLst>
              <a:ext uri="{FF2B5EF4-FFF2-40B4-BE49-F238E27FC236}">
                <a16:creationId xmlns:a16="http://schemas.microsoft.com/office/drawing/2014/main" id="{8274D6A7-06B0-CA5C-E12C-81441534216F}"/>
              </a:ext>
            </a:extLst>
          </p:cNvPr>
          <p:cNvSpPr/>
          <p:nvPr/>
        </p:nvSpPr>
        <p:spPr>
          <a:xfrm>
            <a:off x="3138985" y="4094328"/>
            <a:ext cx="2292824" cy="91440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Chain</a:t>
            </a:r>
          </a:p>
        </p:txBody>
      </p:sp>
      <p:sp>
        <p:nvSpPr>
          <p:cNvPr id="8" name="Rectangle: Rounded Corners 7">
            <a:extLst>
              <a:ext uri="{FF2B5EF4-FFF2-40B4-BE49-F238E27FC236}">
                <a16:creationId xmlns:a16="http://schemas.microsoft.com/office/drawing/2014/main" id="{06DF8D6F-DA7D-1469-F797-BF15F703E2DB}"/>
              </a:ext>
            </a:extLst>
          </p:cNvPr>
          <p:cNvSpPr/>
          <p:nvPr/>
        </p:nvSpPr>
        <p:spPr>
          <a:xfrm>
            <a:off x="1039504" y="4285397"/>
            <a:ext cx="1351130" cy="532263"/>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cxnSp>
        <p:nvCxnSpPr>
          <p:cNvPr id="11" name="Straight Arrow Connector 10">
            <a:extLst>
              <a:ext uri="{FF2B5EF4-FFF2-40B4-BE49-F238E27FC236}">
                <a16:creationId xmlns:a16="http://schemas.microsoft.com/office/drawing/2014/main" id="{D3DB9C88-EBC3-DFD0-03EC-8112AF801B34}"/>
              </a:ext>
            </a:extLst>
          </p:cNvPr>
          <p:cNvCxnSpPr>
            <a:cxnSpLocks/>
            <a:stCxn id="56" idx="2"/>
            <a:endCxn id="5" idx="0"/>
          </p:cNvCxnSpPr>
          <p:nvPr/>
        </p:nvCxnSpPr>
        <p:spPr>
          <a:xfrm>
            <a:off x="4285397" y="1503074"/>
            <a:ext cx="1" cy="959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A84B02-9696-A5D8-3549-F98AA32D8F56}"/>
              </a:ext>
            </a:extLst>
          </p:cNvPr>
          <p:cNvCxnSpPr>
            <a:cxnSpLocks/>
            <a:stCxn id="7" idx="3"/>
            <a:endCxn id="26" idx="1"/>
          </p:cNvCxnSpPr>
          <p:nvPr/>
        </p:nvCxnSpPr>
        <p:spPr>
          <a:xfrm>
            <a:off x="5431809" y="4551528"/>
            <a:ext cx="1758286" cy="23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78658F-AC41-B68E-87A9-CD6ED1328747}"/>
              </a:ext>
            </a:extLst>
          </p:cNvPr>
          <p:cNvCxnSpPr>
            <a:cxnSpLocks/>
            <a:stCxn id="5" idx="2"/>
            <a:endCxn id="7" idx="0"/>
          </p:cNvCxnSpPr>
          <p:nvPr/>
        </p:nvCxnSpPr>
        <p:spPr>
          <a:xfrm flipH="1">
            <a:off x="4285397" y="3185487"/>
            <a:ext cx="1" cy="908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4F614C-667D-45D0-4F6A-2C20D6DC8B83}"/>
              </a:ext>
            </a:extLst>
          </p:cNvPr>
          <p:cNvCxnSpPr>
            <a:cxnSpLocks/>
            <a:stCxn id="8" idx="3"/>
            <a:endCxn id="7" idx="1"/>
          </p:cNvCxnSpPr>
          <p:nvPr/>
        </p:nvCxnSpPr>
        <p:spPr>
          <a:xfrm flipV="1">
            <a:off x="2390634" y="4551528"/>
            <a:ext cx="7483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Single Corner Snipped 23">
            <a:extLst>
              <a:ext uri="{FF2B5EF4-FFF2-40B4-BE49-F238E27FC236}">
                <a16:creationId xmlns:a16="http://schemas.microsoft.com/office/drawing/2014/main" id="{BA609A06-E2AF-35E3-617F-883CFF91D159}"/>
              </a:ext>
            </a:extLst>
          </p:cNvPr>
          <p:cNvSpPr/>
          <p:nvPr/>
        </p:nvSpPr>
        <p:spPr>
          <a:xfrm>
            <a:off x="7573365" y="2462157"/>
            <a:ext cx="1161199" cy="64874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variables</a:t>
            </a:r>
          </a:p>
        </p:txBody>
      </p:sp>
      <p:grpSp>
        <p:nvGrpSpPr>
          <p:cNvPr id="29" name="Group 28">
            <a:extLst>
              <a:ext uri="{FF2B5EF4-FFF2-40B4-BE49-F238E27FC236}">
                <a16:creationId xmlns:a16="http://schemas.microsoft.com/office/drawing/2014/main" id="{5E7B32FC-EB4D-05FA-BA62-6B6A3D010FF1}"/>
              </a:ext>
            </a:extLst>
          </p:cNvPr>
          <p:cNvGrpSpPr/>
          <p:nvPr/>
        </p:nvGrpSpPr>
        <p:grpSpPr>
          <a:xfrm>
            <a:off x="7190095" y="3638880"/>
            <a:ext cx="1872017" cy="1872017"/>
            <a:chOff x="7190095" y="3502401"/>
            <a:chExt cx="1872017" cy="1872017"/>
          </a:xfrm>
        </p:grpSpPr>
        <p:pic>
          <p:nvPicPr>
            <p:cNvPr id="26" name="Graphic 25" descr="Internet Of Things outline">
              <a:extLst>
                <a:ext uri="{FF2B5EF4-FFF2-40B4-BE49-F238E27FC236}">
                  <a16:creationId xmlns:a16="http://schemas.microsoft.com/office/drawing/2014/main" id="{67E71967-E3BD-0D16-8D90-209E98FB4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0095" y="3502401"/>
              <a:ext cx="1872017" cy="1872017"/>
            </a:xfrm>
            <a:prstGeom prst="rect">
              <a:avLst/>
            </a:prstGeom>
          </p:spPr>
        </p:pic>
        <p:sp>
          <p:nvSpPr>
            <p:cNvPr id="27" name="TextBox 26">
              <a:extLst>
                <a:ext uri="{FF2B5EF4-FFF2-40B4-BE49-F238E27FC236}">
                  <a16:creationId xmlns:a16="http://schemas.microsoft.com/office/drawing/2014/main" id="{45991C14-A55F-A2E9-1EEF-3A1CFCE25137}"/>
                </a:ext>
              </a:extLst>
            </p:cNvPr>
            <p:cNvSpPr txBox="1"/>
            <p:nvPr/>
          </p:nvSpPr>
          <p:spPr>
            <a:xfrm>
              <a:off x="7867057" y="4285397"/>
              <a:ext cx="518091" cy="369332"/>
            </a:xfrm>
            <a:prstGeom prst="rect">
              <a:avLst/>
            </a:prstGeom>
            <a:noFill/>
          </p:spPr>
          <p:txBody>
            <a:bodyPr wrap="none" rtlCol="0">
              <a:spAutoFit/>
            </a:bodyPr>
            <a:lstStyle/>
            <a:p>
              <a:r>
                <a:rPr lang="en-US" dirty="0"/>
                <a:t>run</a:t>
              </a:r>
            </a:p>
          </p:txBody>
        </p:sp>
      </p:grpSp>
      <p:cxnSp>
        <p:nvCxnSpPr>
          <p:cNvPr id="30" name="Straight Arrow Connector 29">
            <a:extLst>
              <a:ext uri="{FF2B5EF4-FFF2-40B4-BE49-F238E27FC236}">
                <a16:creationId xmlns:a16="http://schemas.microsoft.com/office/drawing/2014/main" id="{1C5BB02C-AE7F-83D1-2D46-BD208314D1F8}"/>
              </a:ext>
            </a:extLst>
          </p:cNvPr>
          <p:cNvCxnSpPr>
            <a:cxnSpLocks/>
            <a:stCxn id="24" idx="1"/>
            <a:endCxn id="26" idx="0"/>
          </p:cNvCxnSpPr>
          <p:nvPr/>
        </p:nvCxnSpPr>
        <p:spPr>
          <a:xfrm flipH="1">
            <a:off x="8126104" y="3110903"/>
            <a:ext cx="27861" cy="527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FF12365-01A1-BB38-CD3B-C42971863409}"/>
              </a:ext>
            </a:extLst>
          </p:cNvPr>
          <p:cNvCxnSpPr>
            <a:cxnSpLocks/>
            <a:stCxn id="26" idx="3"/>
            <a:endCxn id="34" idx="2"/>
          </p:cNvCxnSpPr>
          <p:nvPr/>
        </p:nvCxnSpPr>
        <p:spPr>
          <a:xfrm flipV="1">
            <a:off x="9062112" y="4574888"/>
            <a:ext cx="15274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Single Corner Snipped 33">
            <a:extLst>
              <a:ext uri="{FF2B5EF4-FFF2-40B4-BE49-F238E27FC236}">
                <a16:creationId xmlns:a16="http://schemas.microsoft.com/office/drawing/2014/main" id="{9CD431D0-82C6-A376-713F-19370BDDC064}"/>
              </a:ext>
            </a:extLst>
          </p:cNvPr>
          <p:cNvSpPr/>
          <p:nvPr/>
        </p:nvSpPr>
        <p:spPr>
          <a:xfrm>
            <a:off x="10589570" y="4330934"/>
            <a:ext cx="914400" cy="48790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44" name="TextBox 43">
            <a:extLst>
              <a:ext uri="{FF2B5EF4-FFF2-40B4-BE49-F238E27FC236}">
                <a16:creationId xmlns:a16="http://schemas.microsoft.com/office/drawing/2014/main" id="{3FF9B488-31D7-17D2-520B-BF119509C54C}"/>
              </a:ext>
            </a:extLst>
          </p:cNvPr>
          <p:cNvSpPr txBox="1"/>
          <p:nvPr/>
        </p:nvSpPr>
        <p:spPr>
          <a:xfrm>
            <a:off x="3234519" y="334341"/>
            <a:ext cx="2505814" cy="400110"/>
          </a:xfrm>
          <a:prstGeom prst="rect">
            <a:avLst/>
          </a:prstGeom>
          <a:noFill/>
        </p:spPr>
        <p:txBody>
          <a:bodyPr wrap="none" rtlCol="0">
            <a:spAutoFit/>
          </a:bodyPr>
          <a:lstStyle/>
          <a:p>
            <a:r>
              <a:rPr lang="en-US" sz="2000" dirty="0"/>
              <a:t>One Shot Prompting</a:t>
            </a:r>
          </a:p>
        </p:txBody>
      </p:sp>
      <p:sp>
        <p:nvSpPr>
          <p:cNvPr id="46" name="Rectangle: Diagonal Corners Snipped 45">
            <a:extLst>
              <a:ext uri="{FF2B5EF4-FFF2-40B4-BE49-F238E27FC236}">
                <a16:creationId xmlns:a16="http://schemas.microsoft.com/office/drawing/2014/main" id="{260EA8DE-AFD2-E9A1-C7E8-AD1417D5D840}"/>
              </a:ext>
            </a:extLst>
          </p:cNvPr>
          <p:cNvSpPr/>
          <p:nvPr/>
        </p:nvSpPr>
        <p:spPr>
          <a:xfrm>
            <a:off x="5685999" y="1833178"/>
            <a:ext cx="1249906" cy="635884"/>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 variable names</a:t>
            </a:r>
          </a:p>
        </p:txBody>
      </p:sp>
      <p:cxnSp>
        <p:nvCxnSpPr>
          <p:cNvPr id="51" name="Connector: Elbow 50">
            <a:extLst>
              <a:ext uri="{FF2B5EF4-FFF2-40B4-BE49-F238E27FC236}">
                <a16:creationId xmlns:a16="http://schemas.microsoft.com/office/drawing/2014/main" id="{87EB2365-0327-C3D0-B078-E227A25B9C3F}"/>
              </a:ext>
            </a:extLst>
          </p:cNvPr>
          <p:cNvCxnSpPr>
            <a:cxnSpLocks/>
            <a:stCxn id="56" idx="3"/>
            <a:endCxn id="46" idx="3"/>
          </p:cNvCxnSpPr>
          <p:nvPr/>
        </p:nvCxnSpPr>
        <p:spPr>
          <a:xfrm>
            <a:off x="4960962" y="1215331"/>
            <a:ext cx="1349990" cy="6178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CD00C8B9-11A9-717F-E23C-C065FDDE40A0}"/>
              </a:ext>
            </a:extLst>
          </p:cNvPr>
          <p:cNvCxnSpPr>
            <a:cxnSpLocks/>
            <a:stCxn id="46" idx="1"/>
            <a:endCxn id="5" idx="3"/>
          </p:cNvCxnSpPr>
          <p:nvPr/>
        </p:nvCxnSpPr>
        <p:spPr>
          <a:xfrm rot="5400000">
            <a:off x="5694001" y="2206871"/>
            <a:ext cx="354760" cy="8791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E42561DE-A18C-BCED-0211-47416C5BF157}"/>
              </a:ext>
            </a:extLst>
          </p:cNvPr>
          <p:cNvSpPr/>
          <p:nvPr/>
        </p:nvSpPr>
        <p:spPr>
          <a:xfrm>
            <a:off x="3609832" y="3295934"/>
            <a:ext cx="1351130" cy="532263"/>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56" name="Rectangle 55">
            <a:extLst>
              <a:ext uri="{FF2B5EF4-FFF2-40B4-BE49-F238E27FC236}">
                <a16:creationId xmlns:a16="http://schemas.microsoft.com/office/drawing/2014/main" id="{91ED4677-9707-640B-0898-6DB96CA85D10}"/>
              </a:ext>
            </a:extLst>
          </p:cNvPr>
          <p:cNvSpPr/>
          <p:nvPr/>
        </p:nvSpPr>
        <p:spPr>
          <a:xfrm>
            <a:off x="3609832" y="927588"/>
            <a:ext cx="1351130" cy="575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Template</a:t>
            </a:r>
          </a:p>
        </p:txBody>
      </p:sp>
      <p:cxnSp>
        <p:nvCxnSpPr>
          <p:cNvPr id="65" name="Connector: Elbow 64">
            <a:extLst>
              <a:ext uri="{FF2B5EF4-FFF2-40B4-BE49-F238E27FC236}">
                <a16:creationId xmlns:a16="http://schemas.microsoft.com/office/drawing/2014/main" id="{F9FA0F54-D68F-87AD-A9B5-68E992E47CF0}"/>
              </a:ext>
            </a:extLst>
          </p:cNvPr>
          <p:cNvCxnSpPr>
            <a:cxnSpLocks/>
            <a:stCxn id="46" idx="0"/>
            <a:endCxn id="24" idx="3"/>
          </p:cNvCxnSpPr>
          <p:nvPr/>
        </p:nvCxnSpPr>
        <p:spPr>
          <a:xfrm>
            <a:off x="6935905" y="2151120"/>
            <a:ext cx="1218060" cy="3110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33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59BC09-D57F-F1D0-FA9E-BAA23064CEC5}"/>
              </a:ext>
            </a:extLst>
          </p:cNvPr>
          <p:cNvSpPr>
            <a:spLocks noGrp="1"/>
          </p:cNvSpPr>
          <p:nvPr>
            <p:ph type="sldNum" sz="quarter" idx="4"/>
          </p:nvPr>
        </p:nvSpPr>
        <p:spPr>
          <a:xfrm>
            <a:off x="11556605" y="6380414"/>
            <a:ext cx="531946" cy="365125"/>
          </a:xfrm>
        </p:spPr>
        <p:txBody>
          <a:bodyPr/>
          <a:lstStyle/>
          <a:p>
            <a:fld id="{07165E6F-54ED-4977-A15E-D44BE7238A65}" type="slidenum">
              <a:rPr lang="en-US" smtClean="0"/>
              <a:pPr/>
              <a:t>35</a:t>
            </a:fld>
            <a:endParaRPr lang="en-US" dirty="0"/>
          </a:p>
        </p:txBody>
      </p:sp>
      <p:sp>
        <p:nvSpPr>
          <p:cNvPr id="5" name="Rectangle: Rounded Corners 4">
            <a:extLst>
              <a:ext uri="{FF2B5EF4-FFF2-40B4-BE49-F238E27FC236}">
                <a16:creationId xmlns:a16="http://schemas.microsoft.com/office/drawing/2014/main" id="{6F06B8A7-250A-5C4A-2074-09A54D70BF2A}"/>
              </a:ext>
            </a:extLst>
          </p:cNvPr>
          <p:cNvSpPr/>
          <p:nvPr/>
        </p:nvSpPr>
        <p:spPr>
          <a:xfrm>
            <a:off x="1357157" y="3758940"/>
            <a:ext cx="1872017"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Few </a:t>
            </a:r>
            <a:r>
              <a:rPr lang="en-US" sz="1400" dirty="0" err="1"/>
              <a:t>Prompt_template</a:t>
            </a:r>
            <a:endParaRPr lang="en-US" sz="1400" dirty="0"/>
          </a:p>
        </p:txBody>
      </p:sp>
      <p:sp>
        <p:nvSpPr>
          <p:cNvPr id="7" name="Rectangle: Rounded Corners 6">
            <a:extLst>
              <a:ext uri="{FF2B5EF4-FFF2-40B4-BE49-F238E27FC236}">
                <a16:creationId xmlns:a16="http://schemas.microsoft.com/office/drawing/2014/main" id="{8274D6A7-06B0-CA5C-E12C-81441534216F}"/>
              </a:ext>
            </a:extLst>
          </p:cNvPr>
          <p:cNvSpPr/>
          <p:nvPr/>
        </p:nvSpPr>
        <p:spPr>
          <a:xfrm>
            <a:off x="7558907" y="5295397"/>
            <a:ext cx="1099781" cy="458842"/>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Chain</a:t>
            </a:r>
          </a:p>
        </p:txBody>
      </p:sp>
      <p:sp>
        <p:nvSpPr>
          <p:cNvPr id="8" name="Rectangle: Rounded Corners 7">
            <a:extLst>
              <a:ext uri="{FF2B5EF4-FFF2-40B4-BE49-F238E27FC236}">
                <a16:creationId xmlns:a16="http://schemas.microsoft.com/office/drawing/2014/main" id="{06DF8D6F-DA7D-1469-F797-BF15F703E2DB}"/>
              </a:ext>
            </a:extLst>
          </p:cNvPr>
          <p:cNvSpPr/>
          <p:nvPr/>
        </p:nvSpPr>
        <p:spPr>
          <a:xfrm>
            <a:off x="6068369" y="5364367"/>
            <a:ext cx="875731" cy="363308"/>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a:t>
            </a:r>
          </a:p>
        </p:txBody>
      </p:sp>
      <p:cxnSp>
        <p:nvCxnSpPr>
          <p:cNvPr id="11" name="Straight Arrow Connector 10">
            <a:extLst>
              <a:ext uri="{FF2B5EF4-FFF2-40B4-BE49-F238E27FC236}">
                <a16:creationId xmlns:a16="http://schemas.microsoft.com/office/drawing/2014/main" id="{D3DB9C88-EBC3-DFD0-03EC-8112AF801B34}"/>
              </a:ext>
            </a:extLst>
          </p:cNvPr>
          <p:cNvCxnSpPr>
            <a:cxnSpLocks/>
            <a:stCxn id="48" idx="2"/>
            <a:endCxn id="58" idx="0"/>
          </p:cNvCxnSpPr>
          <p:nvPr/>
        </p:nvCxnSpPr>
        <p:spPr>
          <a:xfrm flipH="1">
            <a:off x="3000034" y="2520269"/>
            <a:ext cx="210147" cy="16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A84B02-9696-A5D8-3549-F98AA32D8F56}"/>
              </a:ext>
            </a:extLst>
          </p:cNvPr>
          <p:cNvCxnSpPr>
            <a:cxnSpLocks/>
            <a:stCxn id="7" idx="3"/>
            <a:endCxn id="26" idx="1"/>
          </p:cNvCxnSpPr>
          <p:nvPr/>
        </p:nvCxnSpPr>
        <p:spPr>
          <a:xfrm flipV="1">
            <a:off x="8658688" y="5491058"/>
            <a:ext cx="590900" cy="33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78658F-AC41-B68E-87A9-CD6ED1328747}"/>
              </a:ext>
            </a:extLst>
          </p:cNvPr>
          <p:cNvCxnSpPr>
            <a:cxnSpLocks/>
            <a:stCxn id="87" idx="2"/>
            <a:endCxn id="7" idx="0"/>
          </p:cNvCxnSpPr>
          <p:nvPr/>
        </p:nvCxnSpPr>
        <p:spPr>
          <a:xfrm flipH="1">
            <a:off x="8108798" y="4020191"/>
            <a:ext cx="419507" cy="1275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4F614C-667D-45D0-4F6A-2C20D6DC8B83}"/>
              </a:ext>
            </a:extLst>
          </p:cNvPr>
          <p:cNvCxnSpPr>
            <a:cxnSpLocks/>
            <a:stCxn id="8" idx="3"/>
            <a:endCxn id="7" idx="1"/>
          </p:cNvCxnSpPr>
          <p:nvPr/>
        </p:nvCxnSpPr>
        <p:spPr>
          <a:xfrm flipV="1">
            <a:off x="6944100" y="5524818"/>
            <a:ext cx="614807" cy="2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E7B32FC-EB4D-05FA-BA62-6B6A3D010FF1}"/>
              </a:ext>
            </a:extLst>
          </p:cNvPr>
          <p:cNvGrpSpPr/>
          <p:nvPr/>
        </p:nvGrpSpPr>
        <p:grpSpPr>
          <a:xfrm>
            <a:off x="9249588" y="4716064"/>
            <a:ext cx="1541625" cy="1549987"/>
            <a:chOff x="7190095" y="3502401"/>
            <a:chExt cx="1872017" cy="1872017"/>
          </a:xfrm>
        </p:grpSpPr>
        <p:pic>
          <p:nvPicPr>
            <p:cNvPr id="26" name="Graphic 25" descr="Internet Of Things outline">
              <a:extLst>
                <a:ext uri="{FF2B5EF4-FFF2-40B4-BE49-F238E27FC236}">
                  <a16:creationId xmlns:a16="http://schemas.microsoft.com/office/drawing/2014/main" id="{67E71967-E3BD-0D16-8D90-209E98FB4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0095" y="3502401"/>
              <a:ext cx="1872017" cy="1872017"/>
            </a:xfrm>
            <a:prstGeom prst="rect">
              <a:avLst/>
            </a:prstGeom>
          </p:spPr>
        </p:pic>
        <p:sp>
          <p:nvSpPr>
            <p:cNvPr id="27" name="TextBox 26">
              <a:extLst>
                <a:ext uri="{FF2B5EF4-FFF2-40B4-BE49-F238E27FC236}">
                  <a16:creationId xmlns:a16="http://schemas.microsoft.com/office/drawing/2014/main" id="{45991C14-A55F-A2E9-1EEF-3A1CFCE25137}"/>
                </a:ext>
              </a:extLst>
            </p:cNvPr>
            <p:cNvSpPr txBox="1"/>
            <p:nvPr/>
          </p:nvSpPr>
          <p:spPr>
            <a:xfrm>
              <a:off x="7867057" y="4285397"/>
              <a:ext cx="442750" cy="307777"/>
            </a:xfrm>
            <a:prstGeom prst="rect">
              <a:avLst/>
            </a:prstGeom>
            <a:noFill/>
          </p:spPr>
          <p:txBody>
            <a:bodyPr wrap="none" rtlCol="0">
              <a:spAutoFit/>
            </a:bodyPr>
            <a:lstStyle/>
            <a:p>
              <a:r>
                <a:rPr lang="en-US" sz="1400" dirty="0"/>
                <a:t>run</a:t>
              </a:r>
            </a:p>
          </p:txBody>
        </p:sp>
      </p:grpSp>
      <p:cxnSp>
        <p:nvCxnSpPr>
          <p:cNvPr id="33" name="Straight Arrow Connector 32">
            <a:extLst>
              <a:ext uri="{FF2B5EF4-FFF2-40B4-BE49-F238E27FC236}">
                <a16:creationId xmlns:a16="http://schemas.microsoft.com/office/drawing/2014/main" id="{1FF12365-01A1-BB38-CD3B-C42971863409}"/>
              </a:ext>
            </a:extLst>
          </p:cNvPr>
          <p:cNvCxnSpPr>
            <a:cxnSpLocks/>
            <a:stCxn id="26" idx="3"/>
            <a:endCxn id="34" idx="2"/>
          </p:cNvCxnSpPr>
          <p:nvPr/>
        </p:nvCxnSpPr>
        <p:spPr>
          <a:xfrm flipV="1">
            <a:off x="10791213" y="5457298"/>
            <a:ext cx="251327" cy="33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Single Corner Snipped 33">
            <a:extLst>
              <a:ext uri="{FF2B5EF4-FFF2-40B4-BE49-F238E27FC236}">
                <a16:creationId xmlns:a16="http://schemas.microsoft.com/office/drawing/2014/main" id="{9CD431D0-82C6-A376-713F-19370BDDC064}"/>
              </a:ext>
            </a:extLst>
          </p:cNvPr>
          <p:cNvSpPr/>
          <p:nvPr/>
        </p:nvSpPr>
        <p:spPr>
          <a:xfrm>
            <a:off x="11042540" y="5213344"/>
            <a:ext cx="914400" cy="48790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output</a:t>
            </a:r>
          </a:p>
        </p:txBody>
      </p:sp>
      <p:sp>
        <p:nvSpPr>
          <p:cNvPr id="44" name="TextBox 43">
            <a:extLst>
              <a:ext uri="{FF2B5EF4-FFF2-40B4-BE49-F238E27FC236}">
                <a16:creationId xmlns:a16="http://schemas.microsoft.com/office/drawing/2014/main" id="{3FF9B488-31D7-17D2-520B-BF119509C54C}"/>
              </a:ext>
            </a:extLst>
          </p:cNvPr>
          <p:cNvSpPr txBox="1"/>
          <p:nvPr/>
        </p:nvSpPr>
        <p:spPr>
          <a:xfrm>
            <a:off x="3234519" y="334341"/>
            <a:ext cx="2507418" cy="400110"/>
          </a:xfrm>
          <a:prstGeom prst="rect">
            <a:avLst/>
          </a:prstGeom>
          <a:noFill/>
        </p:spPr>
        <p:txBody>
          <a:bodyPr wrap="none" rtlCol="0">
            <a:spAutoFit/>
          </a:bodyPr>
          <a:lstStyle/>
          <a:p>
            <a:r>
              <a:rPr lang="en-US" sz="2000" dirty="0"/>
              <a:t>Few Shot Prompting</a:t>
            </a:r>
          </a:p>
        </p:txBody>
      </p:sp>
      <p:sp>
        <p:nvSpPr>
          <p:cNvPr id="46" name="Rectangle: Diagonal Corners Snipped 45">
            <a:extLst>
              <a:ext uri="{FF2B5EF4-FFF2-40B4-BE49-F238E27FC236}">
                <a16:creationId xmlns:a16="http://schemas.microsoft.com/office/drawing/2014/main" id="{260EA8DE-AFD2-E9A1-C7E8-AD1417D5D840}"/>
              </a:ext>
            </a:extLst>
          </p:cNvPr>
          <p:cNvSpPr/>
          <p:nvPr/>
        </p:nvSpPr>
        <p:spPr>
          <a:xfrm>
            <a:off x="-755497" y="1282172"/>
            <a:ext cx="1618398" cy="635884"/>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 variable names</a:t>
            </a:r>
          </a:p>
        </p:txBody>
      </p:sp>
      <p:cxnSp>
        <p:nvCxnSpPr>
          <p:cNvPr id="51" name="Connector: Elbow 50">
            <a:extLst>
              <a:ext uri="{FF2B5EF4-FFF2-40B4-BE49-F238E27FC236}">
                <a16:creationId xmlns:a16="http://schemas.microsoft.com/office/drawing/2014/main" id="{87EB2365-0327-C3D0-B078-E227A25B9C3F}"/>
              </a:ext>
            </a:extLst>
          </p:cNvPr>
          <p:cNvCxnSpPr>
            <a:cxnSpLocks/>
            <a:stCxn id="50" idx="1"/>
            <a:endCxn id="46" idx="3"/>
          </p:cNvCxnSpPr>
          <p:nvPr/>
        </p:nvCxnSpPr>
        <p:spPr>
          <a:xfrm rot="10800000" flipV="1">
            <a:off x="53702" y="1165566"/>
            <a:ext cx="2149624" cy="116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CD00C8B9-11A9-717F-E23C-C065FDDE40A0}"/>
              </a:ext>
            </a:extLst>
          </p:cNvPr>
          <p:cNvCxnSpPr>
            <a:cxnSpLocks/>
            <a:stCxn id="46" idx="1"/>
            <a:endCxn id="48" idx="1"/>
          </p:cNvCxnSpPr>
          <p:nvPr/>
        </p:nvCxnSpPr>
        <p:spPr>
          <a:xfrm rot="16200000" flipH="1">
            <a:off x="977541" y="994217"/>
            <a:ext cx="372792" cy="22204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A529F7C-ECF1-108E-1907-3502DB1EDC62}"/>
              </a:ext>
            </a:extLst>
          </p:cNvPr>
          <p:cNvSpPr/>
          <p:nvPr/>
        </p:nvSpPr>
        <p:spPr>
          <a:xfrm>
            <a:off x="2274172" y="2061427"/>
            <a:ext cx="1872017"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Prompt_template</a:t>
            </a:r>
            <a:endParaRPr lang="en-US" sz="1400" dirty="0"/>
          </a:p>
        </p:txBody>
      </p:sp>
      <p:sp>
        <p:nvSpPr>
          <p:cNvPr id="50" name="Rectangle 49">
            <a:extLst>
              <a:ext uri="{FF2B5EF4-FFF2-40B4-BE49-F238E27FC236}">
                <a16:creationId xmlns:a16="http://schemas.microsoft.com/office/drawing/2014/main" id="{41B0D77F-2487-4AC8-7923-443453CD05CF}"/>
              </a:ext>
            </a:extLst>
          </p:cNvPr>
          <p:cNvSpPr/>
          <p:nvPr/>
        </p:nvSpPr>
        <p:spPr>
          <a:xfrm>
            <a:off x="2203326" y="877823"/>
            <a:ext cx="1686354" cy="575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Example Template</a:t>
            </a:r>
          </a:p>
        </p:txBody>
      </p:sp>
      <p:cxnSp>
        <p:nvCxnSpPr>
          <p:cNvPr id="55" name="Straight Arrow Connector 54">
            <a:extLst>
              <a:ext uri="{FF2B5EF4-FFF2-40B4-BE49-F238E27FC236}">
                <a16:creationId xmlns:a16="http://schemas.microsoft.com/office/drawing/2014/main" id="{D9428ADE-70CA-E808-6005-F20B33B47D79}"/>
              </a:ext>
            </a:extLst>
          </p:cNvPr>
          <p:cNvCxnSpPr>
            <a:cxnSpLocks/>
            <a:stCxn id="50" idx="2"/>
            <a:endCxn id="48" idx="0"/>
          </p:cNvCxnSpPr>
          <p:nvPr/>
        </p:nvCxnSpPr>
        <p:spPr>
          <a:xfrm>
            <a:off x="3046503" y="1453309"/>
            <a:ext cx="163678" cy="60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92BC467B-119F-C81A-297B-78A86A3A9042}"/>
              </a:ext>
            </a:extLst>
          </p:cNvPr>
          <p:cNvSpPr/>
          <p:nvPr/>
        </p:nvSpPr>
        <p:spPr>
          <a:xfrm>
            <a:off x="2064025" y="2682510"/>
            <a:ext cx="1872017"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Prompt</a:t>
            </a:r>
          </a:p>
        </p:txBody>
      </p:sp>
      <p:sp>
        <p:nvSpPr>
          <p:cNvPr id="68" name="Rectangle: Single Corner Snipped 67">
            <a:extLst>
              <a:ext uri="{FF2B5EF4-FFF2-40B4-BE49-F238E27FC236}">
                <a16:creationId xmlns:a16="http://schemas.microsoft.com/office/drawing/2014/main" id="{53AB4F2B-337E-E78F-E845-ECCF1731FF08}"/>
              </a:ext>
            </a:extLst>
          </p:cNvPr>
          <p:cNvSpPr/>
          <p:nvPr/>
        </p:nvSpPr>
        <p:spPr>
          <a:xfrm>
            <a:off x="-920387" y="3692408"/>
            <a:ext cx="1161199" cy="458843"/>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Examples</a:t>
            </a:r>
          </a:p>
        </p:txBody>
      </p:sp>
      <p:cxnSp>
        <p:nvCxnSpPr>
          <p:cNvPr id="69" name="Straight Arrow Connector 68">
            <a:extLst>
              <a:ext uri="{FF2B5EF4-FFF2-40B4-BE49-F238E27FC236}">
                <a16:creationId xmlns:a16="http://schemas.microsoft.com/office/drawing/2014/main" id="{B99BBE0F-06E4-8AD7-2139-D9772C7B2BBF}"/>
              </a:ext>
            </a:extLst>
          </p:cNvPr>
          <p:cNvCxnSpPr>
            <a:cxnSpLocks/>
            <a:stCxn id="68" idx="0"/>
            <a:endCxn id="5" idx="1"/>
          </p:cNvCxnSpPr>
          <p:nvPr/>
        </p:nvCxnSpPr>
        <p:spPr>
          <a:xfrm>
            <a:off x="240812" y="3921830"/>
            <a:ext cx="1116345" cy="6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CA3576D-CA6A-FA50-50C0-C222D6BC0751}"/>
              </a:ext>
            </a:extLst>
          </p:cNvPr>
          <p:cNvCxnSpPr>
            <a:cxnSpLocks/>
            <a:stCxn id="58" idx="2"/>
            <a:endCxn id="5" idx="0"/>
          </p:cNvCxnSpPr>
          <p:nvPr/>
        </p:nvCxnSpPr>
        <p:spPr>
          <a:xfrm flipH="1">
            <a:off x="2293166" y="3141352"/>
            <a:ext cx="706868" cy="61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EFF86A16-ED40-D9A4-6C03-3E9456B6DD1F}"/>
              </a:ext>
            </a:extLst>
          </p:cNvPr>
          <p:cNvSpPr/>
          <p:nvPr/>
        </p:nvSpPr>
        <p:spPr>
          <a:xfrm>
            <a:off x="7592296" y="3561349"/>
            <a:ext cx="1872017"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Prompt</a:t>
            </a:r>
          </a:p>
          <a:p>
            <a:pPr algn="ctr"/>
            <a:r>
              <a:rPr lang="en-US" sz="1400" dirty="0"/>
              <a:t>template</a:t>
            </a:r>
          </a:p>
        </p:txBody>
      </p:sp>
      <p:sp>
        <p:nvSpPr>
          <p:cNvPr id="89" name="Rectangle: Rounded Corners 88">
            <a:extLst>
              <a:ext uri="{FF2B5EF4-FFF2-40B4-BE49-F238E27FC236}">
                <a16:creationId xmlns:a16="http://schemas.microsoft.com/office/drawing/2014/main" id="{D936EA8A-B6BD-A470-4B41-18849690324D}"/>
              </a:ext>
            </a:extLst>
          </p:cNvPr>
          <p:cNvSpPr/>
          <p:nvPr/>
        </p:nvSpPr>
        <p:spPr>
          <a:xfrm>
            <a:off x="3936042" y="3790770"/>
            <a:ext cx="1129549"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Prompt</a:t>
            </a:r>
          </a:p>
        </p:txBody>
      </p:sp>
      <p:cxnSp>
        <p:nvCxnSpPr>
          <p:cNvPr id="90" name="Straight Arrow Connector 89">
            <a:extLst>
              <a:ext uri="{FF2B5EF4-FFF2-40B4-BE49-F238E27FC236}">
                <a16:creationId xmlns:a16="http://schemas.microsoft.com/office/drawing/2014/main" id="{44FD6824-5D18-28B9-AFAB-BD7FD6044D7E}"/>
              </a:ext>
            </a:extLst>
          </p:cNvPr>
          <p:cNvCxnSpPr>
            <a:cxnSpLocks/>
            <a:stCxn id="5" idx="3"/>
            <a:endCxn id="89" idx="1"/>
          </p:cNvCxnSpPr>
          <p:nvPr/>
        </p:nvCxnSpPr>
        <p:spPr>
          <a:xfrm>
            <a:off x="3229174" y="3988361"/>
            <a:ext cx="706868" cy="3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B4369DDA-8990-054C-8343-7305BF4DFA4C}"/>
              </a:ext>
            </a:extLst>
          </p:cNvPr>
          <p:cNvSpPr/>
          <p:nvPr/>
        </p:nvSpPr>
        <p:spPr>
          <a:xfrm>
            <a:off x="7529139" y="4411493"/>
            <a:ext cx="1129549"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Prompt</a:t>
            </a:r>
          </a:p>
        </p:txBody>
      </p:sp>
      <p:sp>
        <p:nvSpPr>
          <p:cNvPr id="104" name="Rectangle: Diagonal Corners Snipped 103">
            <a:extLst>
              <a:ext uri="{FF2B5EF4-FFF2-40B4-BE49-F238E27FC236}">
                <a16:creationId xmlns:a16="http://schemas.microsoft.com/office/drawing/2014/main" id="{6EE3AE1A-C954-6245-7923-89C3F5920F38}"/>
              </a:ext>
            </a:extLst>
          </p:cNvPr>
          <p:cNvSpPr/>
          <p:nvPr/>
        </p:nvSpPr>
        <p:spPr>
          <a:xfrm>
            <a:off x="1507285" y="4943695"/>
            <a:ext cx="1618398" cy="635884"/>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 variable names</a:t>
            </a:r>
          </a:p>
        </p:txBody>
      </p:sp>
      <p:cxnSp>
        <p:nvCxnSpPr>
          <p:cNvPr id="105" name="Straight Arrow Connector 104">
            <a:extLst>
              <a:ext uri="{FF2B5EF4-FFF2-40B4-BE49-F238E27FC236}">
                <a16:creationId xmlns:a16="http://schemas.microsoft.com/office/drawing/2014/main" id="{D48BC2AC-2C52-9610-7DA6-986536A11A6E}"/>
              </a:ext>
            </a:extLst>
          </p:cNvPr>
          <p:cNvCxnSpPr>
            <a:cxnSpLocks/>
            <a:stCxn id="104" idx="3"/>
            <a:endCxn id="5" idx="2"/>
          </p:cNvCxnSpPr>
          <p:nvPr/>
        </p:nvCxnSpPr>
        <p:spPr>
          <a:xfrm flipH="1" flipV="1">
            <a:off x="2293166" y="4217782"/>
            <a:ext cx="23318" cy="725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Arrow: Pentagon 112">
            <a:extLst>
              <a:ext uri="{FF2B5EF4-FFF2-40B4-BE49-F238E27FC236}">
                <a16:creationId xmlns:a16="http://schemas.microsoft.com/office/drawing/2014/main" id="{938A9DA4-09C3-DB94-5A25-764DB8E19AB6}"/>
              </a:ext>
            </a:extLst>
          </p:cNvPr>
          <p:cNvSpPr/>
          <p:nvPr/>
        </p:nvSpPr>
        <p:spPr>
          <a:xfrm>
            <a:off x="5692585" y="3628327"/>
            <a:ext cx="1160498" cy="484632"/>
          </a:xfrm>
          <a:prstGeom prst="homePlat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Prompt</a:t>
            </a:r>
          </a:p>
          <a:p>
            <a:pPr algn="ctr"/>
            <a:r>
              <a:rPr lang="en-US" sz="1400" dirty="0"/>
              <a:t>formatter</a:t>
            </a:r>
          </a:p>
        </p:txBody>
      </p:sp>
      <p:cxnSp>
        <p:nvCxnSpPr>
          <p:cNvPr id="114" name="Straight Arrow Connector 113">
            <a:extLst>
              <a:ext uri="{FF2B5EF4-FFF2-40B4-BE49-F238E27FC236}">
                <a16:creationId xmlns:a16="http://schemas.microsoft.com/office/drawing/2014/main" id="{1F9EDE65-B6FE-C98C-10C5-2385C000B8AD}"/>
              </a:ext>
            </a:extLst>
          </p:cNvPr>
          <p:cNvCxnSpPr>
            <a:cxnSpLocks/>
            <a:stCxn id="89" idx="3"/>
            <a:endCxn id="113" idx="1"/>
          </p:cNvCxnSpPr>
          <p:nvPr/>
        </p:nvCxnSpPr>
        <p:spPr>
          <a:xfrm flipV="1">
            <a:off x="5065591" y="3870643"/>
            <a:ext cx="626994" cy="149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887D48F-C300-06F7-19D4-6359D74F4527}"/>
              </a:ext>
            </a:extLst>
          </p:cNvPr>
          <p:cNvCxnSpPr>
            <a:cxnSpLocks/>
            <a:stCxn id="113" idx="3"/>
            <a:endCxn id="87" idx="1"/>
          </p:cNvCxnSpPr>
          <p:nvPr/>
        </p:nvCxnSpPr>
        <p:spPr>
          <a:xfrm flipV="1">
            <a:off x="6853083" y="3790770"/>
            <a:ext cx="739213" cy="7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Rectangle: Single Corner Snipped 125">
            <a:extLst>
              <a:ext uri="{FF2B5EF4-FFF2-40B4-BE49-F238E27FC236}">
                <a16:creationId xmlns:a16="http://schemas.microsoft.com/office/drawing/2014/main" id="{96E9B24F-D0D1-2EC1-ED0A-F0E0C686FAD0}"/>
              </a:ext>
            </a:extLst>
          </p:cNvPr>
          <p:cNvSpPr/>
          <p:nvPr/>
        </p:nvSpPr>
        <p:spPr>
          <a:xfrm>
            <a:off x="4456041" y="4923441"/>
            <a:ext cx="1161199" cy="64874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 variables</a:t>
            </a:r>
          </a:p>
        </p:txBody>
      </p:sp>
      <p:cxnSp>
        <p:nvCxnSpPr>
          <p:cNvPr id="127" name="Straight Arrow Connector 126">
            <a:extLst>
              <a:ext uri="{FF2B5EF4-FFF2-40B4-BE49-F238E27FC236}">
                <a16:creationId xmlns:a16="http://schemas.microsoft.com/office/drawing/2014/main" id="{2EA4A7AB-9205-A66F-E9BB-2A46FA91B32A}"/>
              </a:ext>
            </a:extLst>
          </p:cNvPr>
          <p:cNvCxnSpPr>
            <a:cxnSpLocks/>
            <a:stCxn id="126" idx="1"/>
            <a:endCxn id="113" idx="2"/>
          </p:cNvCxnSpPr>
          <p:nvPr/>
        </p:nvCxnSpPr>
        <p:spPr>
          <a:xfrm flipV="1">
            <a:off x="5036641" y="4112959"/>
            <a:ext cx="1115035" cy="1459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07D2E902-31E2-75F3-7902-A4203C1258B3}"/>
              </a:ext>
            </a:extLst>
          </p:cNvPr>
          <p:cNvCxnSpPr>
            <a:cxnSpLocks/>
            <a:stCxn id="46" idx="1"/>
            <a:endCxn id="68" idx="3"/>
          </p:cNvCxnSpPr>
          <p:nvPr/>
        </p:nvCxnSpPr>
        <p:spPr>
          <a:xfrm rot="5400000">
            <a:off x="-1030218" y="2608488"/>
            <a:ext cx="1774352" cy="3934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503AD2B-1009-F909-FCB5-2AF1025943FD}"/>
              </a:ext>
            </a:extLst>
          </p:cNvPr>
          <p:cNvCxnSpPr>
            <a:cxnSpLocks/>
            <a:stCxn id="104" idx="0"/>
            <a:endCxn id="126" idx="2"/>
          </p:cNvCxnSpPr>
          <p:nvPr/>
        </p:nvCxnSpPr>
        <p:spPr>
          <a:xfrm flipV="1">
            <a:off x="3125683" y="5247814"/>
            <a:ext cx="1330358" cy="13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Rectangle: Single Corner Snipped 169">
            <a:extLst>
              <a:ext uri="{FF2B5EF4-FFF2-40B4-BE49-F238E27FC236}">
                <a16:creationId xmlns:a16="http://schemas.microsoft.com/office/drawing/2014/main" id="{BEBEB54F-989A-00A8-F879-DB31E4CF35AC}"/>
              </a:ext>
            </a:extLst>
          </p:cNvPr>
          <p:cNvSpPr/>
          <p:nvPr/>
        </p:nvSpPr>
        <p:spPr>
          <a:xfrm>
            <a:off x="-920387" y="4383730"/>
            <a:ext cx="1161199" cy="458843"/>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Prefix</a:t>
            </a:r>
          </a:p>
        </p:txBody>
      </p:sp>
      <p:sp>
        <p:nvSpPr>
          <p:cNvPr id="171" name="Rectangle: Single Corner Snipped 170">
            <a:extLst>
              <a:ext uri="{FF2B5EF4-FFF2-40B4-BE49-F238E27FC236}">
                <a16:creationId xmlns:a16="http://schemas.microsoft.com/office/drawing/2014/main" id="{9461032C-8B7A-657F-C7A5-7AC6846A550D}"/>
              </a:ext>
            </a:extLst>
          </p:cNvPr>
          <p:cNvSpPr/>
          <p:nvPr/>
        </p:nvSpPr>
        <p:spPr>
          <a:xfrm>
            <a:off x="-984272" y="4923441"/>
            <a:ext cx="1161199" cy="490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Suffix</a:t>
            </a:r>
          </a:p>
        </p:txBody>
      </p:sp>
      <p:cxnSp>
        <p:nvCxnSpPr>
          <p:cNvPr id="177" name="Straight Arrow Connector 176">
            <a:extLst>
              <a:ext uri="{FF2B5EF4-FFF2-40B4-BE49-F238E27FC236}">
                <a16:creationId xmlns:a16="http://schemas.microsoft.com/office/drawing/2014/main" id="{482B5774-C3F6-8103-2711-08F04EDD61C9}"/>
              </a:ext>
            </a:extLst>
          </p:cNvPr>
          <p:cNvCxnSpPr>
            <a:cxnSpLocks/>
            <a:stCxn id="170" idx="0"/>
            <a:endCxn id="5" idx="1"/>
          </p:cNvCxnSpPr>
          <p:nvPr/>
        </p:nvCxnSpPr>
        <p:spPr>
          <a:xfrm flipV="1">
            <a:off x="240812" y="3988361"/>
            <a:ext cx="1116345" cy="624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79F9EC7B-7366-98E4-3388-513522F1C1EE}"/>
              </a:ext>
            </a:extLst>
          </p:cNvPr>
          <p:cNvCxnSpPr>
            <a:cxnSpLocks/>
            <a:stCxn id="171" idx="0"/>
            <a:endCxn id="5" idx="1"/>
          </p:cNvCxnSpPr>
          <p:nvPr/>
        </p:nvCxnSpPr>
        <p:spPr>
          <a:xfrm flipV="1">
            <a:off x="176927" y="3988361"/>
            <a:ext cx="1180230" cy="1180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D363057-8D0E-73D5-E48F-635A2C082794}"/>
              </a:ext>
            </a:extLst>
          </p:cNvPr>
          <p:cNvCxnSpPr>
            <a:cxnSpLocks/>
            <a:stCxn id="104" idx="2"/>
            <a:endCxn id="171" idx="0"/>
          </p:cNvCxnSpPr>
          <p:nvPr/>
        </p:nvCxnSpPr>
        <p:spPr>
          <a:xfrm flipH="1" flipV="1">
            <a:off x="176927" y="5168569"/>
            <a:ext cx="1330358" cy="93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97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59BC09-D57F-F1D0-FA9E-BAA23064CEC5}"/>
              </a:ext>
            </a:extLst>
          </p:cNvPr>
          <p:cNvSpPr>
            <a:spLocks noGrp="1"/>
          </p:cNvSpPr>
          <p:nvPr>
            <p:ph type="sldNum" sz="quarter" idx="4"/>
          </p:nvPr>
        </p:nvSpPr>
        <p:spPr>
          <a:xfrm>
            <a:off x="11556605" y="6380414"/>
            <a:ext cx="531946" cy="365125"/>
          </a:xfrm>
        </p:spPr>
        <p:txBody>
          <a:bodyPr/>
          <a:lstStyle/>
          <a:p>
            <a:fld id="{07165E6F-54ED-4977-A15E-D44BE7238A65}" type="slidenum">
              <a:rPr lang="en-US" smtClean="0"/>
              <a:pPr/>
              <a:t>36</a:t>
            </a:fld>
            <a:endParaRPr lang="en-US" dirty="0"/>
          </a:p>
        </p:txBody>
      </p:sp>
      <p:sp>
        <p:nvSpPr>
          <p:cNvPr id="5" name="Rectangle: Rounded Corners 4">
            <a:extLst>
              <a:ext uri="{FF2B5EF4-FFF2-40B4-BE49-F238E27FC236}">
                <a16:creationId xmlns:a16="http://schemas.microsoft.com/office/drawing/2014/main" id="{6F06B8A7-250A-5C4A-2074-09A54D70BF2A}"/>
              </a:ext>
            </a:extLst>
          </p:cNvPr>
          <p:cNvSpPr/>
          <p:nvPr/>
        </p:nvSpPr>
        <p:spPr>
          <a:xfrm>
            <a:off x="1357157" y="3758940"/>
            <a:ext cx="1872017"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Few </a:t>
            </a:r>
            <a:r>
              <a:rPr lang="en-US" sz="1400" dirty="0" err="1"/>
              <a:t>Prompt_template</a:t>
            </a:r>
            <a:endParaRPr lang="en-US" sz="1400" dirty="0"/>
          </a:p>
        </p:txBody>
      </p:sp>
      <p:sp>
        <p:nvSpPr>
          <p:cNvPr id="7" name="Rectangle: Rounded Corners 6">
            <a:extLst>
              <a:ext uri="{FF2B5EF4-FFF2-40B4-BE49-F238E27FC236}">
                <a16:creationId xmlns:a16="http://schemas.microsoft.com/office/drawing/2014/main" id="{8274D6A7-06B0-CA5C-E12C-81441534216F}"/>
              </a:ext>
            </a:extLst>
          </p:cNvPr>
          <p:cNvSpPr/>
          <p:nvPr/>
        </p:nvSpPr>
        <p:spPr>
          <a:xfrm>
            <a:off x="7639207" y="4567694"/>
            <a:ext cx="1099781" cy="458842"/>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Chain</a:t>
            </a:r>
          </a:p>
        </p:txBody>
      </p:sp>
      <p:sp>
        <p:nvSpPr>
          <p:cNvPr id="8" name="Rectangle: Rounded Corners 7">
            <a:extLst>
              <a:ext uri="{FF2B5EF4-FFF2-40B4-BE49-F238E27FC236}">
                <a16:creationId xmlns:a16="http://schemas.microsoft.com/office/drawing/2014/main" id="{06DF8D6F-DA7D-1469-F797-BF15F703E2DB}"/>
              </a:ext>
            </a:extLst>
          </p:cNvPr>
          <p:cNvSpPr/>
          <p:nvPr/>
        </p:nvSpPr>
        <p:spPr>
          <a:xfrm>
            <a:off x="6136896" y="4636664"/>
            <a:ext cx="875731" cy="363308"/>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a:t>
            </a:r>
          </a:p>
        </p:txBody>
      </p:sp>
      <p:cxnSp>
        <p:nvCxnSpPr>
          <p:cNvPr id="11" name="Straight Arrow Connector 10">
            <a:extLst>
              <a:ext uri="{FF2B5EF4-FFF2-40B4-BE49-F238E27FC236}">
                <a16:creationId xmlns:a16="http://schemas.microsoft.com/office/drawing/2014/main" id="{D3DB9C88-EBC3-DFD0-03EC-8112AF801B34}"/>
              </a:ext>
            </a:extLst>
          </p:cNvPr>
          <p:cNvCxnSpPr>
            <a:cxnSpLocks/>
            <a:stCxn id="48" idx="2"/>
            <a:endCxn id="58" idx="0"/>
          </p:cNvCxnSpPr>
          <p:nvPr/>
        </p:nvCxnSpPr>
        <p:spPr>
          <a:xfrm flipH="1">
            <a:off x="3000034" y="2520269"/>
            <a:ext cx="210147" cy="162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A84B02-9696-A5D8-3549-F98AA32D8F56}"/>
              </a:ext>
            </a:extLst>
          </p:cNvPr>
          <p:cNvCxnSpPr>
            <a:cxnSpLocks/>
            <a:stCxn id="7" idx="3"/>
            <a:endCxn id="26" idx="1"/>
          </p:cNvCxnSpPr>
          <p:nvPr/>
        </p:nvCxnSpPr>
        <p:spPr>
          <a:xfrm flipV="1">
            <a:off x="8738988" y="4763355"/>
            <a:ext cx="590900" cy="33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78658F-AC41-B68E-87A9-CD6ED1328747}"/>
              </a:ext>
            </a:extLst>
          </p:cNvPr>
          <p:cNvCxnSpPr>
            <a:cxnSpLocks/>
            <a:stCxn id="89" idx="3"/>
            <a:endCxn id="7" idx="0"/>
          </p:cNvCxnSpPr>
          <p:nvPr/>
        </p:nvCxnSpPr>
        <p:spPr>
          <a:xfrm>
            <a:off x="5670326" y="3988361"/>
            <a:ext cx="2518772" cy="57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24F614C-667D-45D0-4F6A-2C20D6DC8B83}"/>
              </a:ext>
            </a:extLst>
          </p:cNvPr>
          <p:cNvCxnSpPr>
            <a:cxnSpLocks/>
            <a:stCxn id="8" idx="3"/>
            <a:endCxn id="7" idx="1"/>
          </p:cNvCxnSpPr>
          <p:nvPr/>
        </p:nvCxnSpPr>
        <p:spPr>
          <a:xfrm flipV="1">
            <a:off x="7012627" y="4797115"/>
            <a:ext cx="626580" cy="2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E7B32FC-EB4D-05FA-BA62-6B6A3D010FF1}"/>
              </a:ext>
            </a:extLst>
          </p:cNvPr>
          <p:cNvGrpSpPr/>
          <p:nvPr/>
        </p:nvGrpSpPr>
        <p:grpSpPr>
          <a:xfrm>
            <a:off x="9329888" y="3988361"/>
            <a:ext cx="1541625" cy="1549987"/>
            <a:chOff x="7190095" y="3502401"/>
            <a:chExt cx="1872017" cy="1872017"/>
          </a:xfrm>
        </p:grpSpPr>
        <p:pic>
          <p:nvPicPr>
            <p:cNvPr id="26" name="Graphic 25" descr="Internet Of Things outline">
              <a:extLst>
                <a:ext uri="{FF2B5EF4-FFF2-40B4-BE49-F238E27FC236}">
                  <a16:creationId xmlns:a16="http://schemas.microsoft.com/office/drawing/2014/main" id="{67E71967-E3BD-0D16-8D90-209E98FB4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0095" y="3502401"/>
              <a:ext cx="1872017" cy="1872017"/>
            </a:xfrm>
            <a:prstGeom prst="rect">
              <a:avLst/>
            </a:prstGeom>
          </p:spPr>
        </p:pic>
        <p:sp>
          <p:nvSpPr>
            <p:cNvPr id="27" name="TextBox 26">
              <a:extLst>
                <a:ext uri="{FF2B5EF4-FFF2-40B4-BE49-F238E27FC236}">
                  <a16:creationId xmlns:a16="http://schemas.microsoft.com/office/drawing/2014/main" id="{45991C14-A55F-A2E9-1EEF-3A1CFCE25137}"/>
                </a:ext>
              </a:extLst>
            </p:cNvPr>
            <p:cNvSpPr txBox="1"/>
            <p:nvPr/>
          </p:nvSpPr>
          <p:spPr>
            <a:xfrm>
              <a:off x="7867057" y="4285397"/>
              <a:ext cx="442750" cy="307777"/>
            </a:xfrm>
            <a:prstGeom prst="rect">
              <a:avLst/>
            </a:prstGeom>
            <a:noFill/>
          </p:spPr>
          <p:txBody>
            <a:bodyPr wrap="none" rtlCol="0">
              <a:spAutoFit/>
            </a:bodyPr>
            <a:lstStyle/>
            <a:p>
              <a:r>
                <a:rPr lang="en-US" sz="1400" dirty="0"/>
                <a:t>run</a:t>
              </a:r>
            </a:p>
          </p:txBody>
        </p:sp>
      </p:grpSp>
      <p:cxnSp>
        <p:nvCxnSpPr>
          <p:cNvPr id="33" name="Straight Arrow Connector 32">
            <a:extLst>
              <a:ext uri="{FF2B5EF4-FFF2-40B4-BE49-F238E27FC236}">
                <a16:creationId xmlns:a16="http://schemas.microsoft.com/office/drawing/2014/main" id="{1FF12365-01A1-BB38-CD3B-C42971863409}"/>
              </a:ext>
            </a:extLst>
          </p:cNvPr>
          <p:cNvCxnSpPr>
            <a:cxnSpLocks/>
            <a:stCxn id="26" idx="3"/>
            <a:endCxn id="34" idx="2"/>
          </p:cNvCxnSpPr>
          <p:nvPr/>
        </p:nvCxnSpPr>
        <p:spPr>
          <a:xfrm flipV="1">
            <a:off x="10871513" y="4729595"/>
            <a:ext cx="251327" cy="33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Single Corner Snipped 33">
            <a:extLst>
              <a:ext uri="{FF2B5EF4-FFF2-40B4-BE49-F238E27FC236}">
                <a16:creationId xmlns:a16="http://schemas.microsoft.com/office/drawing/2014/main" id="{9CD431D0-82C6-A376-713F-19370BDDC064}"/>
              </a:ext>
            </a:extLst>
          </p:cNvPr>
          <p:cNvSpPr/>
          <p:nvPr/>
        </p:nvSpPr>
        <p:spPr>
          <a:xfrm>
            <a:off x="11122840" y="4485641"/>
            <a:ext cx="914400" cy="487908"/>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output</a:t>
            </a:r>
          </a:p>
        </p:txBody>
      </p:sp>
      <p:sp>
        <p:nvSpPr>
          <p:cNvPr id="44" name="TextBox 43">
            <a:extLst>
              <a:ext uri="{FF2B5EF4-FFF2-40B4-BE49-F238E27FC236}">
                <a16:creationId xmlns:a16="http://schemas.microsoft.com/office/drawing/2014/main" id="{3FF9B488-31D7-17D2-520B-BF119509C54C}"/>
              </a:ext>
            </a:extLst>
          </p:cNvPr>
          <p:cNvSpPr txBox="1"/>
          <p:nvPr/>
        </p:nvSpPr>
        <p:spPr>
          <a:xfrm>
            <a:off x="3234519" y="334341"/>
            <a:ext cx="3429337" cy="400110"/>
          </a:xfrm>
          <a:prstGeom prst="rect">
            <a:avLst/>
          </a:prstGeom>
          <a:noFill/>
        </p:spPr>
        <p:txBody>
          <a:bodyPr wrap="none" rtlCol="0">
            <a:spAutoFit/>
          </a:bodyPr>
          <a:lstStyle/>
          <a:p>
            <a:r>
              <a:rPr lang="en-US" sz="2000" dirty="0"/>
              <a:t>Chain of </a:t>
            </a:r>
            <a:r>
              <a:rPr lang="en-US" sz="2000" dirty="0" err="1"/>
              <a:t>ThoughtPrompting</a:t>
            </a:r>
            <a:endParaRPr lang="en-US" sz="2000" dirty="0"/>
          </a:p>
        </p:txBody>
      </p:sp>
      <p:sp>
        <p:nvSpPr>
          <p:cNvPr id="46" name="Rectangle: Diagonal Corners Snipped 45">
            <a:extLst>
              <a:ext uri="{FF2B5EF4-FFF2-40B4-BE49-F238E27FC236}">
                <a16:creationId xmlns:a16="http://schemas.microsoft.com/office/drawing/2014/main" id="{260EA8DE-AFD2-E9A1-C7E8-AD1417D5D840}"/>
              </a:ext>
            </a:extLst>
          </p:cNvPr>
          <p:cNvSpPr/>
          <p:nvPr/>
        </p:nvSpPr>
        <p:spPr>
          <a:xfrm>
            <a:off x="-755497" y="1282172"/>
            <a:ext cx="1618398" cy="635884"/>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 variable names</a:t>
            </a:r>
          </a:p>
        </p:txBody>
      </p:sp>
      <p:cxnSp>
        <p:nvCxnSpPr>
          <p:cNvPr id="51" name="Connector: Elbow 50">
            <a:extLst>
              <a:ext uri="{FF2B5EF4-FFF2-40B4-BE49-F238E27FC236}">
                <a16:creationId xmlns:a16="http://schemas.microsoft.com/office/drawing/2014/main" id="{87EB2365-0327-C3D0-B078-E227A25B9C3F}"/>
              </a:ext>
            </a:extLst>
          </p:cNvPr>
          <p:cNvCxnSpPr>
            <a:cxnSpLocks/>
            <a:stCxn id="50" idx="1"/>
            <a:endCxn id="46" idx="3"/>
          </p:cNvCxnSpPr>
          <p:nvPr/>
        </p:nvCxnSpPr>
        <p:spPr>
          <a:xfrm rot="10800000" flipV="1">
            <a:off x="53702" y="1165566"/>
            <a:ext cx="2149624" cy="1166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CD00C8B9-11A9-717F-E23C-C065FDDE40A0}"/>
              </a:ext>
            </a:extLst>
          </p:cNvPr>
          <p:cNvCxnSpPr>
            <a:cxnSpLocks/>
            <a:stCxn id="46" idx="1"/>
            <a:endCxn id="48" idx="1"/>
          </p:cNvCxnSpPr>
          <p:nvPr/>
        </p:nvCxnSpPr>
        <p:spPr>
          <a:xfrm rot="16200000" flipH="1">
            <a:off x="977541" y="994217"/>
            <a:ext cx="372792" cy="22204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A529F7C-ECF1-108E-1907-3502DB1EDC62}"/>
              </a:ext>
            </a:extLst>
          </p:cNvPr>
          <p:cNvSpPr/>
          <p:nvPr/>
        </p:nvSpPr>
        <p:spPr>
          <a:xfrm>
            <a:off x="2274172" y="2061427"/>
            <a:ext cx="1872017"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Prompt_template</a:t>
            </a:r>
            <a:endParaRPr lang="en-US" sz="1400" dirty="0"/>
          </a:p>
        </p:txBody>
      </p:sp>
      <p:sp>
        <p:nvSpPr>
          <p:cNvPr id="50" name="Rectangle 49">
            <a:extLst>
              <a:ext uri="{FF2B5EF4-FFF2-40B4-BE49-F238E27FC236}">
                <a16:creationId xmlns:a16="http://schemas.microsoft.com/office/drawing/2014/main" id="{41B0D77F-2487-4AC8-7923-443453CD05CF}"/>
              </a:ext>
            </a:extLst>
          </p:cNvPr>
          <p:cNvSpPr/>
          <p:nvPr/>
        </p:nvSpPr>
        <p:spPr>
          <a:xfrm>
            <a:off x="2203326" y="877823"/>
            <a:ext cx="1686354" cy="5754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Example Template</a:t>
            </a:r>
          </a:p>
        </p:txBody>
      </p:sp>
      <p:cxnSp>
        <p:nvCxnSpPr>
          <p:cNvPr id="55" name="Straight Arrow Connector 54">
            <a:extLst>
              <a:ext uri="{FF2B5EF4-FFF2-40B4-BE49-F238E27FC236}">
                <a16:creationId xmlns:a16="http://schemas.microsoft.com/office/drawing/2014/main" id="{D9428ADE-70CA-E808-6005-F20B33B47D79}"/>
              </a:ext>
            </a:extLst>
          </p:cNvPr>
          <p:cNvCxnSpPr>
            <a:cxnSpLocks/>
            <a:stCxn id="50" idx="2"/>
            <a:endCxn id="48" idx="0"/>
          </p:cNvCxnSpPr>
          <p:nvPr/>
        </p:nvCxnSpPr>
        <p:spPr>
          <a:xfrm>
            <a:off x="3046503" y="1453309"/>
            <a:ext cx="163678" cy="60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92BC467B-119F-C81A-297B-78A86A3A9042}"/>
              </a:ext>
            </a:extLst>
          </p:cNvPr>
          <p:cNvSpPr/>
          <p:nvPr/>
        </p:nvSpPr>
        <p:spPr>
          <a:xfrm>
            <a:off x="2064025" y="2682510"/>
            <a:ext cx="1872017"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Prompt</a:t>
            </a:r>
          </a:p>
        </p:txBody>
      </p:sp>
      <p:sp>
        <p:nvSpPr>
          <p:cNvPr id="68" name="Rectangle: Single Corner Snipped 67">
            <a:extLst>
              <a:ext uri="{FF2B5EF4-FFF2-40B4-BE49-F238E27FC236}">
                <a16:creationId xmlns:a16="http://schemas.microsoft.com/office/drawing/2014/main" id="{53AB4F2B-337E-E78F-E845-ECCF1731FF08}"/>
              </a:ext>
            </a:extLst>
          </p:cNvPr>
          <p:cNvSpPr/>
          <p:nvPr/>
        </p:nvSpPr>
        <p:spPr>
          <a:xfrm>
            <a:off x="-920387" y="3692408"/>
            <a:ext cx="1161199" cy="458843"/>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Examples</a:t>
            </a:r>
          </a:p>
        </p:txBody>
      </p:sp>
      <p:cxnSp>
        <p:nvCxnSpPr>
          <p:cNvPr id="69" name="Straight Arrow Connector 68">
            <a:extLst>
              <a:ext uri="{FF2B5EF4-FFF2-40B4-BE49-F238E27FC236}">
                <a16:creationId xmlns:a16="http://schemas.microsoft.com/office/drawing/2014/main" id="{B99BBE0F-06E4-8AD7-2139-D9772C7B2BBF}"/>
              </a:ext>
            </a:extLst>
          </p:cNvPr>
          <p:cNvCxnSpPr>
            <a:cxnSpLocks/>
            <a:stCxn id="68" idx="0"/>
            <a:endCxn id="5" idx="1"/>
          </p:cNvCxnSpPr>
          <p:nvPr/>
        </p:nvCxnSpPr>
        <p:spPr>
          <a:xfrm>
            <a:off x="240812" y="3921830"/>
            <a:ext cx="1116345" cy="6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CA3576D-CA6A-FA50-50C0-C222D6BC0751}"/>
              </a:ext>
            </a:extLst>
          </p:cNvPr>
          <p:cNvCxnSpPr>
            <a:cxnSpLocks/>
            <a:stCxn id="58" idx="2"/>
            <a:endCxn id="5" idx="0"/>
          </p:cNvCxnSpPr>
          <p:nvPr/>
        </p:nvCxnSpPr>
        <p:spPr>
          <a:xfrm flipH="1">
            <a:off x="2293166" y="3141352"/>
            <a:ext cx="706868" cy="61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D936EA8A-B6BD-A470-4B41-18849690324D}"/>
              </a:ext>
            </a:extLst>
          </p:cNvPr>
          <p:cNvSpPr/>
          <p:nvPr/>
        </p:nvSpPr>
        <p:spPr>
          <a:xfrm>
            <a:off x="4540777" y="3758940"/>
            <a:ext cx="1129549" cy="458842"/>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Prompt</a:t>
            </a:r>
          </a:p>
        </p:txBody>
      </p:sp>
      <p:cxnSp>
        <p:nvCxnSpPr>
          <p:cNvPr id="90" name="Straight Arrow Connector 89">
            <a:extLst>
              <a:ext uri="{FF2B5EF4-FFF2-40B4-BE49-F238E27FC236}">
                <a16:creationId xmlns:a16="http://schemas.microsoft.com/office/drawing/2014/main" id="{44FD6824-5D18-28B9-AFAB-BD7FD6044D7E}"/>
              </a:ext>
            </a:extLst>
          </p:cNvPr>
          <p:cNvCxnSpPr>
            <a:cxnSpLocks/>
            <a:stCxn id="5" idx="3"/>
            <a:endCxn id="89" idx="1"/>
          </p:cNvCxnSpPr>
          <p:nvPr/>
        </p:nvCxnSpPr>
        <p:spPr>
          <a:xfrm>
            <a:off x="3229174" y="3988361"/>
            <a:ext cx="13116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tangle: Diagonal Corners Snipped 103">
            <a:extLst>
              <a:ext uri="{FF2B5EF4-FFF2-40B4-BE49-F238E27FC236}">
                <a16:creationId xmlns:a16="http://schemas.microsoft.com/office/drawing/2014/main" id="{6EE3AE1A-C954-6245-7923-89C3F5920F38}"/>
              </a:ext>
            </a:extLst>
          </p:cNvPr>
          <p:cNvSpPr/>
          <p:nvPr/>
        </p:nvSpPr>
        <p:spPr>
          <a:xfrm>
            <a:off x="1507285" y="4943695"/>
            <a:ext cx="1618398" cy="635884"/>
          </a:xfrm>
          <a:prstGeom prst="snip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 variable names</a:t>
            </a:r>
          </a:p>
        </p:txBody>
      </p:sp>
      <p:cxnSp>
        <p:nvCxnSpPr>
          <p:cNvPr id="105" name="Straight Arrow Connector 104">
            <a:extLst>
              <a:ext uri="{FF2B5EF4-FFF2-40B4-BE49-F238E27FC236}">
                <a16:creationId xmlns:a16="http://schemas.microsoft.com/office/drawing/2014/main" id="{D48BC2AC-2C52-9610-7DA6-986536A11A6E}"/>
              </a:ext>
            </a:extLst>
          </p:cNvPr>
          <p:cNvCxnSpPr>
            <a:cxnSpLocks/>
            <a:stCxn id="104" idx="3"/>
            <a:endCxn id="5" idx="2"/>
          </p:cNvCxnSpPr>
          <p:nvPr/>
        </p:nvCxnSpPr>
        <p:spPr>
          <a:xfrm flipH="1" flipV="1">
            <a:off x="2293166" y="4217782"/>
            <a:ext cx="23318" cy="725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Rectangle: Single Corner Snipped 125">
            <a:extLst>
              <a:ext uri="{FF2B5EF4-FFF2-40B4-BE49-F238E27FC236}">
                <a16:creationId xmlns:a16="http://schemas.microsoft.com/office/drawing/2014/main" id="{96E9B24F-D0D1-2EC1-ED0A-F0E0C686FAD0}"/>
              </a:ext>
            </a:extLst>
          </p:cNvPr>
          <p:cNvSpPr/>
          <p:nvPr/>
        </p:nvSpPr>
        <p:spPr>
          <a:xfrm>
            <a:off x="4456041" y="4923441"/>
            <a:ext cx="1161199" cy="64874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Input variables</a:t>
            </a:r>
          </a:p>
        </p:txBody>
      </p:sp>
      <p:cxnSp>
        <p:nvCxnSpPr>
          <p:cNvPr id="127" name="Straight Arrow Connector 126">
            <a:extLst>
              <a:ext uri="{FF2B5EF4-FFF2-40B4-BE49-F238E27FC236}">
                <a16:creationId xmlns:a16="http://schemas.microsoft.com/office/drawing/2014/main" id="{2EA4A7AB-9205-A66F-E9BB-2A46FA91B32A}"/>
              </a:ext>
            </a:extLst>
          </p:cNvPr>
          <p:cNvCxnSpPr>
            <a:cxnSpLocks/>
            <a:stCxn id="126" idx="0"/>
            <a:endCxn id="26" idx="2"/>
          </p:cNvCxnSpPr>
          <p:nvPr/>
        </p:nvCxnSpPr>
        <p:spPr>
          <a:xfrm>
            <a:off x="5617240" y="5247814"/>
            <a:ext cx="4483461" cy="290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07D2E902-31E2-75F3-7902-A4203C1258B3}"/>
              </a:ext>
            </a:extLst>
          </p:cNvPr>
          <p:cNvCxnSpPr>
            <a:cxnSpLocks/>
            <a:stCxn id="46" idx="1"/>
            <a:endCxn id="68" idx="3"/>
          </p:cNvCxnSpPr>
          <p:nvPr/>
        </p:nvCxnSpPr>
        <p:spPr>
          <a:xfrm rot="5400000">
            <a:off x="-1030218" y="2608488"/>
            <a:ext cx="1774352" cy="3934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503AD2B-1009-F909-FCB5-2AF1025943FD}"/>
              </a:ext>
            </a:extLst>
          </p:cNvPr>
          <p:cNvCxnSpPr>
            <a:cxnSpLocks/>
            <a:stCxn id="104" idx="0"/>
            <a:endCxn id="126" idx="2"/>
          </p:cNvCxnSpPr>
          <p:nvPr/>
        </p:nvCxnSpPr>
        <p:spPr>
          <a:xfrm flipV="1">
            <a:off x="3125683" y="5247814"/>
            <a:ext cx="1330358" cy="13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Rectangle: Single Corner Snipped 169">
            <a:extLst>
              <a:ext uri="{FF2B5EF4-FFF2-40B4-BE49-F238E27FC236}">
                <a16:creationId xmlns:a16="http://schemas.microsoft.com/office/drawing/2014/main" id="{BEBEB54F-989A-00A8-F879-DB31E4CF35AC}"/>
              </a:ext>
            </a:extLst>
          </p:cNvPr>
          <p:cNvSpPr/>
          <p:nvPr/>
        </p:nvSpPr>
        <p:spPr>
          <a:xfrm>
            <a:off x="-920387" y="4383730"/>
            <a:ext cx="1161199" cy="458843"/>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Prefix</a:t>
            </a:r>
          </a:p>
        </p:txBody>
      </p:sp>
      <p:sp>
        <p:nvSpPr>
          <p:cNvPr id="171" name="Rectangle: Single Corner Snipped 170">
            <a:extLst>
              <a:ext uri="{FF2B5EF4-FFF2-40B4-BE49-F238E27FC236}">
                <a16:creationId xmlns:a16="http://schemas.microsoft.com/office/drawing/2014/main" id="{9461032C-8B7A-657F-C7A5-7AC6846A550D}"/>
              </a:ext>
            </a:extLst>
          </p:cNvPr>
          <p:cNvSpPr/>
          <p:nvPr/>
        </p:nvSpPr>
        <p:spPr>
          <a:xfrm>
            <a:off x="-984272" y="4923441"/>
            <a:ext cx="1161199" cy="490256"/>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Suffix</a:t>
            </a:r>
          </a:p>
        </p:txBody>
      </p:sp>
      <p:cxnSp>
        <p:nvCxnSpPr>
          <p:cNvPr id="177" name="Straight Arrow Connector 176">
            <a:extLst>
              <a:ext uri="{FF2B5EF4-FFF2-40B4-BE49-F238E27FC236}">
                <a16:creationId xmlns:a16="http://schemas.microsoft.com/office/drawing/2014/main" id="{482B5774-C3F6-8103-2711-08F04EDD61C9}"/>
              </a:ext>
            </a:extLst>
          </p:cNvPr>
          <p:cNvCxnSpPr>
            <a:cxnSpLocks/>
            <a:stCxn id="170" idx="0"/>
            <a:endCxn id="5" idx="1"/>
          </p:cNvCxnSpPr>
          <p:nvPr/>
        </p:nvCxnSpPr>
        <p:spPr>
          <a:xfrm flipV="1">
            <a:off x="240812" y="3988361"/>
            <a:ext cx="1116345" cy="624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79F9EC7B-7366-98E4-3388-513522F1C1EE}"/>
              </a:ext>
            </a:extLst>
          </p:cNvPr>
          <p:cNvCxnSpPr>
            <a:cxnSpLocks/>
            <a:stCxn id="171" idx="0"/>
            <a:endCxn id="5" idx="1"/>
          </p:cNvCxnSpPr>
          <p:nvPr/>
        </p:nvCxnSpPr>
        <p:spPr>
          <a:xfrm flipV="1">
            <a:off x="176927" y="3988361"/>
            <a:ext cx="1180230" cy="1180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BD363057-8D0E-73D5-E48F-635A2C082794}"/>
              </a:ext>
            </a:extLst>
          </p:cNvPr>
          <p:cNvCxnSpPr>
            <a:cxnSpLocks/>
            <a:stCxn id="104" idx="2"/>
            <a:endCxn id="171" idx="0"/>
          </p:cNvCxnSpPr>
          <p:nvPr/>
        </p:nvCxnSpPr>
        <p:spPr>
          <a:xfrm flipH="1" flipV="1">
            <a:off x="176927" y="5168569"/>
            <a:ext cx="1330358" cy="93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60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276406-2C81-1851-6EC3-9C81C82C2E89}"/>
              </a:ext>
            </a:extLst>
          </p:cNvPr>
          <p:cNvSpPr>
            <a:spLocks noGrp="1"/>
          </p:cNvSpPr>
          <p:nvPr>
            <p:ph type="sldNum" sz="quarter" idx="4"/>
          </p:nvPr>
        </p:nvSpPr>
        <p:spPr/>
        <p:txBody>
          <a:bodyPr/>
          <a:lstStyle/>
          <a:p>
            <a:fld id="{07165E6F-54ED-4977-A15E-D44BE7238A65}" type="slidenum">
              <a:rPr lang="en-US" smtClean="0"/>
              <a:pPr/>
              <a:t>37</a:t>
            </a:fld>
            <a:endParaRPr lang="en-US" dirty="0"/>
          </a:p>
        </p:txBody>
      </p:sp>
      <p:sp>
        <p:nvSpPr>
          <p:cNvPr id="3" name="Title 2">
            <a:extLst>
              <a:ext uri="{FF2B5EF4-FFF2-40B4-BE49-F238E27FC236}">
                <a16:creationId xmlns:a16="http://schemas.microsoft.com/office/drawing/2014/main" id="{4B27D716-1806-C2A4-5AE9-7F5FBFAA6EA1}"/>
              </a:ext>
            </a:extLst>
          </p:cNvPr>
          <p:cNvSpPr>
            <a:spLocks noGrp="1"/>
          </p:cNvSpPr>
          <p:nvPr>
            <p:ph type="title"/>
          </p:nvPr>
        </p:nvSpPr>
        <p:spPr/>
        <p:txBody>
          <a:bodyPr/>
          <a:lstStyle/>
          <a:p>
            <a:r>
              <a:rPr lang="en-US" dirty="0"/>
              <a:t>Vector Databases/Datastores</a:t>
            </a:r>
          </a:p>
        </p:txBody>
      </p:sp>
      <p:sp>
        <p:nvSpPr>
          <p:cNvPr id="4" name="Text Placeholder 3">
            <a:extLst>
              <a:ext uri="{FF2B5EF4-FFF2-40B4-BE49-F238E27FC236}">
                <a16:creationId xmlns:a16="http://schemas.microsoft.com/office/drawing/2014/main" id="{212FE79F-6A1D-E9C3-8415-3FE9717EC6D5}"/>
              </a:ext>
            </a:extLst>
          </p:cNvPr>
          <p:cNvSpPr>
            <a:spLocks noGrp="1"/>
          </p:cNvSpPr>
          <p:nvPr>
            <p:ph type="body" sz="quarter" idx="15"/>
          </p:nvPr>
        </p:nvSpPr>
        <p:spPr/>
        <p:txBody>
          <a:bodyPr/>
          <a:lstStyle/>
          <a:p>
            <a:endParaRPr lang="en-US"/>
          </a:p>
        </p:txBody>
      </p:sp>
      <p:sp>
        <p:nvSpPr>
          <p:cNvPr id="5" name="TextBox 4">
            <a:extLst>
              <a:ext uri="{FF2B5EF4-FFF2-40B4-BE49-F238E27FC236}">
                <a16:creationId xmlns:a16="http://schemas.microsoft.com/office/drawing/2014/main" id="{FFABDFDF-F41B-C0B1-E7F6-9956F9A5BA12}"/>
              </a:ext>
            </a:extLst>
          </p:cNvPr>
          <p:cNvSpPr txBox="1"/>
          <p:nvPr/>
        </p:nvSpPr>
        <p:spPr>
          <a:xfrm>
            <a:off x="1426029" y="936171"/>
            <a:ext cx="2493055" cy="3416320"/>
          </a:xfrm>
          <a:prstGeom prst="rect">
            <a:avLst/>
          </a:prstGeom>
          <a:noFill/>
        </p:spPr>
        <p:txBody>
          <a:bodyPr wrap="none" rtlCol="0">
            <a:spAutoFit/>
          </a:bodyPr>
          <a:lstStyle/>
          <a:p>
            <a:r>
              <a:rPr lang="en-US" dirty="0" err="1"/>
              <a:t>AnalyticDB</a:t>
            </a:r>
            <a:endParaRPr lang="en-US" dirty="0"/>
          </a:p>
          <a:p>
            <a:r>
              <a:rPr lang="en-US" dirty="0"/>
              <a:t>Chroma</a:t>
            </a:r>
          </a:p>
          <a:p>
            <a:r>
              <a:rPr lang="en-US" dirty="0"/>
              <a:t> </a:t>
            </a:r>
            <a:r>
              <a:rPr lang="en-US" dirty="0" err="1"/>
              <a:t>DeepLake</a:t>
            </a:r>
            <a:endParaRPr lang="en-US" dirty="0"/>
          </a:p>
          <a:p>
            <a:r>
              <a:rPr lang="en-US" dirty="0"/>
              <a:t>FAISS</a:t>
            </a:r>
          </a:p>
          <a:p>
            <a:r>
              <a:rPr lang="en-US" dirty="0"/>
              <a:t> </a:t>
            </a:r>
            <a:r>
              <a:rPr lang="en-US" dirty="0" err="1"/>
              <a:t>LanceDB</a:t>
            </a:r>
            <a:endParaRPr lang="en-US" dirty="0"/>
          </a:p>
          <a:p>
            <a:r>
              <a:rPr lang="en-US" dirty="0"/>
              <a:t> Milvus</a:t>
            </a:r>
          </a:p>
          <a:p>
            <a:r>
              <a:rPr lang="en-US" dirty="0"/>
              <a:t>Pinecone</a:t>
            </a:r>
          </a:p>
          <a:p>
            <a:r>
              <a:rPr lang="en-US" dirty="0"/>
              <a:t> </a:t>
            </a:r>
            <a:r>
              <a:rPr lang="en-US" dirty="0" err="1"/>
              <a:t>Qdrant</a:t>
            </a:r>
            <a:endParaRPr lang="en-US" dirty="0"/>
          </a:p>
          <a:p>
            <a:r>
              <a:rPr lang="en-US" dirty="0"/>
              <a:t> </a:t>
            </a:r>
            <a:r>
              <a:rPr lang="en-US" dirty="0" err="1"/>
              <a:t>SupabaseVectorStore</a:t>
            </a:r>
            <a:endParaRPr lang="en-US" dirty="0"/>
          </a:p>
          <a:p>
            <a:r>
              <a:rPr lang="en-US" dirty="0" err="1"/>
              <a:t>Weaviate</a:t>
            </a:r>
            <a:endParaRPr lang="en-US" dirty="0"/>
          </a:p>
          <a:p>
            <a:r>
              <a:rPr lang="en-US" dirty="0"/>
              <a:t> </a:t>
            </a:r>
            <a:r>
              <a:rPr lang="en-US" dirty="0" err="1"/>
              <a:t>Zilliz</a:t>
            </a:r>
            <a:endParaRPr lang="en-US" dirty="0"/>
          </a:p>
          <a:p>
            <a:endParaRPr lang="en-US" dirty="0"/>
          </a:p>
        </p:txBody>
      </p:sp>
    </p:spTree>
    <p:extLst>
      <p:ext uri="{BB962C8B-B14F-4D97-AF65-F5344CB8AC3E}">
        <p14:creationId xmlns:p14="http://schemas.microsoft.com/office/powerpoint/2010/main" val="30293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04BA1D-C4F2-6864-B027-17E9F38E0CDC}"/>
              </a:ext>
            </a:extLst>
          </p:cNvPr>
          <p:cNvSpPr>
            <a:spLocks noGrp="1"/>
          </p:cNvSpPr>
          <p:nvPr>
            <p:ph type="sldNum" sz="quarter" idx="4"/>
          </p:nvPr>
        </p:nvSpPr>
        <p:spPr/>
        <p:txBody>
          <a:bodyPr/>
          <a:lstStyle/>
          <a:p>
            <a:fld id="{07165E6F-54ED-4977-A15E-D44BE7238A65}" type="slidenum">
              <a:rPr lang="en-US" smtClean="0"/>
              <a:pPr/>
              <a:t>38</a:t>
            </a:fld>
            <a:endParaRPr lang="en-US" dirty="0"/>
          </a:p>
        </p:txBody>
      </p:sp>
      <p:sp>
        <p:nvSpPr>
          <p:cNvPr id="3" name="Title 2">
            <a:extLst>
              <a:ext uri="{FF2B5EF4-FFF2-40B4-BE49-F238E27FC236}">
                <a16:creationId xmlns:a16="http://schemas.microsoft.com/office/drawing/2014/main" id="{ED83FDFF-0A48-A976-9F08-9A90F9947B9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6F0D56E-6C13-0258-71C7-8714757CA727}"/>
              </a:ext>
            </a:extLst>
          </p:cNvPr>
          <p:cNvSpPr>
            <a:spLocks noGrp="1"/>
          </p:cNvSpPr>
          <p:nvPr>
            <p:ph type="body" sz="quarter" idx="15"/>
          </p:nvPr>
        </p:nvSpPr>
        <p:spPr/>
        <p:txBody>
          <a:bodyPr/>
          <a:lstStyle/>
          <a:p>
            <a:endParaRPr lang="en-US"/>
          </a:p>
        </p:txBody>
      </p:sp>
      <p:sp>
        <p:nvSpPr>
          <p:cNvPr id="6" name="TextBox 5">
            <a:extLst>
              <a:ext uri="{FF2B5EF4-FFF2-40B4-BE49-F238E27FC236}">
                <a16:creationId xmlns:a16="http://schemas.microsoft.com/office/drawing/2014/main" id="{1AB0937E-AA39-AE47-AE64-337BC5065E63}"/>
              </a:ext>
            </a:extLst>
          </p:cNvPr>
          <p:cNvSpPr txBox="1"/>
          <p:nvPr/>
        </p:nvSpPr>
        <p:spPr>
          <a:xfrm>
            <a:off x="1070881" y="1361025"/>
            <a:ext cx="11180989" cy="3970318"/>
          </a:xfrm>
          <a:prstGeom prst="rect">
            <a:avLst/>
          </a:prstGeom>
          <a:noFill/>
        </p:spPr>
        <p:txBody>
          <a:bodyPr wrap="square">
            <a:spAutoFit/>
          </a:bodyPr>
          <a:lstStyle/>
          <a:p>
            <a:r>
              <a:rPr lang="en-US" dirty="0" err="1"/>
              <a:t>AnalyticDB</a:t>
            </a:r>
            <a:r>
              <a:rPr lang="en-US" dirty="0"/>
              <a:t> </a:t>
            </a:r>
            <a:r>
              <a:rPr lang="en-US" dirty="0">
                <a:hlinkClick r:id="rId2"/>
              </a:rPr>
              <a:t>https://github.com/openai/chatgpt-retrieval-plugin/tree/main/docs/providers/analyticdb</a:t>
            </a:r>
            <a:endParaRPr lang="en-US" dirty="0"/>
          </a:p>
          <a:p>
            <a:endParaRPr lang="en-US" dirty="0"/>
          </a:p>
          <a:p>
            <a:r>
              <a:rPr lang="en-US" dirty="0" err="1"/>
              <a:t>AnalyticDB</a:t>
            </a:r>
            <a:r>
              <a:rPr lang="en-US" dirty="0"/>
              <a:t> is a distributed cloud-native vector database designed for storing documents and vector embeddings. It is a high-performance vector database that is fully compatible with PostgreSQL syntax, making it easy to use. Managed by Alibaba Cloud, </a:t>
            </a:r>
            <a:r>
              <a:rPr lang="en-US" dirty="0" err="1"/>
              <a:t>AnalyticDB</a:t>
            </a:r>
            <a:r>
              <a:rPr lang="en-US" dirty="0"/>
              <a:t> offers a powerful vector compute engine, processing billions of data vectors and providing a wide range of features, including indexing algorithms, structured and unstructured data capabilities, real-time updates, distance metrics, scalar filtering, and time travel searches. Additionally, it offers full OLAP database functionality and an SLA commitment for production use.</a:t>
            </a:r>
          </a:p>
          <a:p>
            <a:endParaRPr lang="en-US" dirty="0"/>
          </a:p>
          <a:p>
            <a:r>
              <a:rPr lang="en-US" dirty="0" err="1"/>
              <a:t>AnalyticDB</a:t>
            </a:r>
            <a:r>
              <a:rPr lang="en-US" dirty="0"/>
              <a:t> for PostgreSQL </a:t>
            </a:r>
            <a:r>
              <a:rPr lang="en-US" dirty="0">
                <a:hlinkClick r:id="rId3"/>
              </a:rPr>
              <a:t>https://www.alibabacloud.com/help/en/analyticdb-for-postgresql</a:t>
            </a:r>
            <a:r>
              <a:rPr lang="en-US" dirty="0"/>
              <a:t> </a:t>
            </a:r>
          </a:p>
          <a:p>
            <a:r>
              <a:rPr lang="en-US" dirty="0" err="1"/>
              <a:t>AnalyticDB</a:t>
            </a:r>
            <a:r>
              <a:rPr lang="en-US" dirty="0"/>
              <a:t> for PostgreSQL (formerly known as </a:t>
            </a:r>
            <a:r>
              <a:rPr lang="en-US" dirty="0" err="1"/>
              <a:t>HybridDB</a:t>
            </a:r>
            <a:r>
              <a:rPr lang="en-US" dirty="0"/>
              <a:t> for PostgreSQL) is a fast, easy-to-use, and cost-effective warehousing service that can process petabytes of data. </a:t>
            </a:r>
            <a:r>
              <a:rPr lang="en-US" dirty="0" err="1"/>
              <a:t>AnalyticDB</a:t>
            </a:r>
            <a:r>
              <a:rPr lang="en-US" dirty="0"/>
              <a:t> for PostgreSQL uses the MPP architecture and is compatible with Greenplum Database and PostgreSQL and Oracle syntax.</a:t>
            </a:r>
          </a:p>
        </p:txBody>
      </p:sp>
    </p:spTree>
    <p:extLst>
      <p:ext uri="{BB962C8B-B14F-4D97-AF65-F5344CB8AC3E}">
        <p14:creationId xmlns:p14="http://schemas.microsoft.com/office/powerpoint/2010/main" val="25689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04095-E3DE-A700-FD1B-36846B2FE25E}"/>
              </a:ext>
            </a:extLst>
          </p:cNvPr>
          <p:cNvSpPr>
            <a:spLocks noGrp="1"/>
          </p:cNvSpPr>
          <p:nvPr>
            <p:ph type="sldNum" sz="quarter" idx="4"/>
          </p:nvPr>
        </p:nvSpPr>
        <p:spPr/>
        <p:txBody>
          <a:bodyPr/>
          <a:lstStyle/>
          <a:p>
            <a:fld id="{07165E6F-54ED-4977-A15E-D44BE7238A65}" type="slidenum">
              <a:rPr lang="en-US" smtClean="0"/>
              <a:pPr/>
              <a:t>39</a:t>
            </a:fld>
            <a:endParaRPr lang="en-US" dirty="0"/>
          </a:p>
        </p:txBody>
      </p:sp>
      <p:sp>
        <p:nvSpPr>
          <p:cNvPr id="3" name="Title 2">
            <a:extLst>
              <a:ext uri="{FF2B5EF4-FFF2-40B4-BE49-F238E27FC236}">
                <a16:creationId xmlns:a16="http://schemas.microsoft.com/office/drawing/2014/main" id="{8B0466A3-4300-F80D-183B-0E0E6BA8D5A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94E9108-3B21-C19B-8BA9-B3A36661A3AF}"/>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49AFAF44-A8A1-6E89-D346-7BA0D530A223}"/>
              </a:ext>
            </a:extLst>
          </p:cNvPr>
          <p:cNvPicPr>
            <a:picLocks noChangeAspect="1"/>
          </p:cNvPicPr>
          <p:nvPr/>
        </p:nvPicPr>
        <p:blipFill>
          <a:blip r:embed="rId2"/>
          <a:stretch>
            <a:fillRect/>
          </a:stretch>
        </p:blipFill>
        <p:spPr>
          <a:xfrm>
            <a:off x="0" y="2483777"/>
            <a:ext cx="12192000" cy="1890445"/>
          </a:xfrm>
          <a:prstGeom prst="rect">
            <a:avLst/>
          </a:prstGeom>
        </p:spPr>
      </p:pic>
      <p:pic>
        <p:nvPicPr>
          <p:cNvPr id="8" name="Picture 7">
            <a:extLst>
              <a:ext uri="{FF2B5EF4-FFF2-40B4-BE49-F238E27FC236}">
                <a16:creationId xmlns:a16="http://schemas.microsoft.com/office/drawing/2014/main" id="{46F01937-0D45-30DD-085C-BAB8800314A2}"/>
              </a:ext>
            </a:extLst>
          </p:cNvPr>
          <p:cNvPicPr>
            <a:picLocks noChangeAspect="1"/>
          </p:cNvPicPr>
          <p:nvPr/>
        </p:nvPicPr>
        <p:blipFill>
          <a:blip r:embed="rId3"/>
          <a:stretch>
            <a:fillRect/>
          </a:stretch>
        </p:blipFill>
        <p:spPr>
          <a:xfrm>
            <a:off x="197428" y="4718471"/>
            <a:ext cx="12192000" cy="996528"/>
          </a:xfrm>
          <a:prstGeom prst="rect">
            <a:avLst/>
          </a:prstGeom>
        </p:spPr>
      </p:pic>
    </p:spTree>
    <p:extLst>
      <p:ext uri="{BB962C8B-B14F-4D97-AF65-F5344CB8AC3E}">
        <p14:creationId xmlns:p14="http://schemas.microsoft.com/office/powerpoint/2010/main" val="383504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LLMs - Embeddings</a:t>
            </a:r>
          </a:p>
        </p:txBody>
      </p:sp>
      <p:sp>
        <p:nvSpPr>
          <p:cNvPr id="2" name="TextBox 1">
            <a:extLst>
              <a:ext uri="{FF2B5EF4-FFF2-40B4-BE49-F238E27FC236}">
                <a16:creationId xmlns:a16="http://schemas.microsoft.com/office/drawing/2014/main" id="{F0AD44B7-DF25-D981-F307-86B10FB63DB1}"/>
              </a:ext>
            </a:extLst>
          </p:cNvPr>
          <p:cNvSpPr txBox="1"/>
          <p:nvPr/>
        </p:nvSpPr>
        <p:spPr>
          <a:xfrm>
            <a:off x="521641" y="864334"/>
            <a:ext cx="7784503" cy="1431161"/>
          </a:xfrm>
          <a:prstGeom prst="rect">
            <a:avLst/>
          </a:prstGeom>
          <a:noFill/>
        </p:spPr>
        <p:txBody>
          <a:bodyPr wrap="none" rtlCol="0">
            <a:spAutoFit/>
          </a:bodyPr>
          <a:lstStyle/>
          <a:p>
            <a:pPr>
              <a:spcBef>
                <a:spcPts val="600"/>
              </a:spcBef>
            </a:pPr>
            <a:r>
              <a:rPr lang="en-US" dirty="0"/>
              <a:t>Words converted to numbers to feed them into DNNs </a:t>
            </a:r>
            <a:r>
              <a:rPr lang="en-US" dirty="0">
                <a:sym typeface="Wingdings" panose="05000000000000000000" pitchFamily="2" charset="2"/>
              </a:rPr>
              <a:t> Embeddings</a:t>
            </a:r>
          </a:p>
          <a:p>
            <a:pPr>
              <a:spcBef>
                <a:spcPts val="600"/>
              </a:spcBef>
            </a:pPr>
            <a:r>
              <a:rPr lang="en-US" dirty="0">
                <a:sym typeface="Wingdings" panose="05000000000000000000" pitchFamily="2" charset="2"/>
              </a:rPr>
              <a:t>Real embeddings are 1K – 10K longs</a:t>
            </a:r>
          </a:p>
          <a:p>
            <a:pPr>
              <a:spcBef>
                <a:spcPts val="600"/>
              </a:spcBef>
            </a:pPr>
            <a:r>
              <a:rPr lang="en-US" dirty="0">
                <a:sym typeface="Wingdings" panose="05000000000000000000" pitchFamily="2" charset="2"/>
              </a:rPr>
              <a:t>Embeddings are close (cosine similarity)  words are semantically related</a:t>
            </a:r>
          </a:p>
          <a:p>
            <a:pPr>
              <a:spcBef>
                <a:spcPts val="600"/>
              </a:spcBef>
            </a:pPr>
            <a:r>
              <a:rPr lang="en-US">
                <a:sym typeface="Wingdings" panose="05000000000000000000" pitchFamily="2" charset="2"/>
              </a:rPr>
              <a:t>Sentences, </a:t>
            </a:r>
            <a:r>
              <a:rPr lang="en-US" dirty="0">
                <a:sym typeface="Wingdings" panose="05000000000000000000" pitchFamily="2" charset="2"/>
              </a:rPr>
              <a:t>texts can also be converted to Embeddings</a:t>
            </a:r>
          </a:p>
        </p:txBody>
      </p:sp>
      <p:sp>
        <p:nvSpPr>
          <p:cNvPr id="15" name="Rectangle 14">
            <a:extLst>
              <a:ext uri="{FF2B5EF4-FFF2-40B4-BE49-F238E27FC236}">
                <a16:creationId xmlns:a16="http://schemas.microsoft.com/office/drawing/2014/main" id="{BBEB52E6-EA79-676C-C9E0-542DA16DB5FD}"/>
              </a:ext>
            </a:extLst>
          </p:cNvPr>
          <p:cNvSpPr/>
          <p:nvPr/>
        </p:nvSpPr>
        <p:spPr>
          <a:xfrm>
            <a:off x="1727345" y="2485604"/>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orange</a:t>
            </a:r>
          </a:p>
        </p:txBody>
      </p:sp>
      <p:grpSp>
        <p:nvGrpSpPr>
          <p:cNvPr id="17" name="Group 16">
            <a:extLst>
              <a:ext uri="{FF2B5EF4-FFF2-40B4-BE49-F238E27FC236}">
                <a16:creationId xmlns:a16="http://schemas.microsoft.com/office/drawing/2014/main" id="{CA9F3B8F-5AAB-3B5A-6D96-54B2AEF78362}"/>
              </a:ext>
            </a:extLst>
          </p:cNvPr>
          <p:cNvGrpSpPr/>
          <p:nvPr/>
        </p:nvGrpSpPr>
        <p:grpSpPr>
          <a:xfrm>
            <a:off x="847179" y="2886173"/>
            <a:ext cx="411480" cy="1231188"/>
            <a:chOff x="7398247" y="2658019"/>
            <a:chExt cx="411480" cy="1231188"/>
          </a:xfrm>
        </p:grpSpPr>
        <p:sp>
          <p:nvSpPr>
            <p:cNvPr id="22" name="Rectangle 21">
              <a:extLst>
                <a:ext uri="{FF2B5EF4-FFF2-40B4-BE49-F238E27FC236}">
                  <a16:creationId xmlns:a16="http://schemas.microsoft.com/office/drawing/2014/main" id="{FB9EEDD1-D20F-3F17-7509-AA88CB56D497}"/>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0.50</a:t>
              </a:r>
            </a:p>
          </p:txBody>
        </p:sp>
        <p:sp>
          <p:nvSpPr>
            <p:cNvPr id="23" name="Rectangle 22">
              <a:extLst>
                <a:ext uri="{FF2B5EF4-FFF2-40B4-BE49-F238E27FC236}">
                  <a16:creationId xmlns:a16="http://schemas.microsoft.com/office/drawing/2014/main" id="{A3973888-250D-51D3-E4C4-6C3E6E1E470A}"/>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0.20</a:t>
              </a:r>
            </a:p>
          </p:txBody>
        </p:sp>
        <p:sp>
          <p:nvSpPr>
            <p:cNvPr id="24" name="Rectangle 23">
              <a:extLst>
                <a:ext uri="{FF2B5EF4-FFF2-40B4-BE49-F238E27FC236}">
                  <a16:creationId xmlns:a16="http://schemas.microsoft.com/office/drawing/2014/main" id="{A3A064B9-6217-D663-FCBB-BE3E896035E1}"/>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0.90</a:t>
              </a:r>
            </a:p>
          </p:txBody>
        </p:sp>
      </p:grpSp>
      <p:grpSp>
        <p:nvGrpSpPr>
          <p:cNvPr id="18" name="Group 17">
            <a:extLst>
              <a:ext uri="{FF2B5EF4-FFF2-40B4-BE49-F238E27FC236}">
                <a16:creationId xmlns:a16="http://schemas.microsoft.com/office/drawing/2014/main" id="{4B036849-91CB-C485-6606-32682EEF11FD}"/>
              </a:ext>
            </a:extLst>
          </p:cNvPr>
          <p:cNvGrpSpPr/>
          <p:nvPr/>
        </p:nvGrpSpPr>
        <p:grpSpPr>
          <a:xfrm>
            <a:off x="1978805" y="2886173"/>
            <a:ext cx="411480" cy="1231123"/>
            <a:chOff x="8529873" y="2639168"/>
            <a:chExt cx="411480" cy="1231123"/>
          </a:xfrm>
        </p:grpSpPr>
        <p:sp>
          <p:nvSpPr>
            <p:cNvPr id="19" name="Rectangle 18">
              <a:extLst>
                <a:ext uri="{FF2B5EF4-FFF2-40B4-BE49-F238E27FC236}">
                  <a16:creationId xmlns:a16="http://schemas.microsoft.com/office/drawing/2014/main" id="{E0860464-AC66-5ED2-DAF0-C581D44F86AA}"/>
                </a:ext>
              </a:extLst>
            </p:cNvPr>
            <p:cNvSpPr>
              <a:spLocks noChangeAspect="1"/>
            </p:cNvSpPr>
            <p:nvPr/>
          </p:nvSpPr>
          <p:spPr>
            <a:xfrm>
              <a:off x="8529873" y="2639168"/>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0.45</a:t>
              </a:r>
            </a:p>
          </p:txBody>
        </p:sp>
        <p:sp>
          <p:nvSpPr>
            <p:cNvPr id="20" name="Rectangle 19">
              <a:extLst>
                <a:ext uri="{FF2B5EF4-FFF2-40B4-BE49-F238E27FC236}">
                  <a16:creationId xmlns:a16="http://schemas.microsoft.com/office/drawing/2014/main" id="{86998F79-5B2D-952A-B942-08FDECA73115}"/>
                </a:ext>
              </a:extLst>
            </p:cNvPr>
            <p:cNvSpPr>
              <a:spLocks noChangeAspect="1"/>
            </p:cNvSpPr>
            <p:nvPr/>
          </p:nvSpPr>
          <p:spPr>
            <a:xfrm>
              <a:off x="8529873" y="304898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0.19</a:t>
              </a:r>
            </a:p>
          </p:txBody>
        </p:sp>
        <p:sp>
          <p:nvSpPr>
            <p:cNvPr id="21" name="Rectangle 20">
              <a:extLst>
                <a:ext uri="{FF2B5EF4-FFF2-40B4-BE49-F238E27FC236}">
                  <a16:creationId xmlns:a16="http://schemas.microsoft.com/office/drawing/2014/main" id="{004B069B-7958-4C10-47E8-BB67F9974926}"/>
                </a:ext>
              </a:extLst>
            </p:cNvPr>
            <p:cNvSpPr>
              <a:spLocks noChangeAspect="1"/>
            </p:cNvSpPr>
            <p:nvPr/>
          </p:nvSpPr>
          <p:spPr>
            <a:xfrm>
              <a:off x="8529873" y="3458811"/>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0.87</a:t>
              </a:r>
            </a:p>
          </p:txBody>
        </p:sp>
      </p:grpSp>
      <p:grpSp>
        <p:nvGrpSpPr>
          <p:cNvPr id="29" name="Group 28">
            <a:extLst>
              <a:ext uri="{FF2B5EF4-FFF2-40B4-BE49-F238E27FC236}">
                <a16:creationId xmlns:a16="http://schemas.microsoft.com/office/drawing/2014/main" id="{0B705E3A-0696-B3B9-AEA9-59149CDACF83}"/>
              </a:ext>
            </a:extLst>
          </p:cNvPr>
          <p:cNvGrpSpPr/>
          <p:nvPr/>
        </p:nvGrpSpPr>
        <p:grpSpPr>
          <a:xfrm>
            <a:off x="3280360" y="2886173"/>
            <a:ext cx="411480" cy="1231188"/>
            <a:chOff x="7398247" y="2658019"/>
            <a:chExt cx="411480" cy="1231188"/>
          </a:xfrm>
        </p:grpSpPr>
        <p:sp>
          <p:nvSpPr>
            <p:cNvPr id="34" name="Rectangle 33">
              <a:extLst>
                <a:ext uri="{FF2B5EF4-FFF2-40B4-BE49-F238E27FC236}">
                  <a16:creationId xmlns:a16="http://schemas.microsoft.com/office/drawing/2014/main" id="{35B9F612-7EFF-63B0-18E2-3EDDECA2FC2B}"/>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0.31</a:t>
              </a:r>
            </a:p>
          </p:txBody>
        </p:sp>
        <p:sp>
          <p:nvSpPr>
            <p:cNvPr id="35" name="Rectangle 34">
              <a:extLst>
                <a:ext uri="{FF2B5EF4-FFF2-40B4-BE49-F238E27FC236}">
                  <a16:creationId xmlns:a16="http://schemas.microsoft.com/office/drawing/2014/main" id="{A4D67812-3191-CC46-141A-2FA8DC531743}"/>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0.92</a:t>
              </a:r>
            </a:p>
          </p:txBody>
        </p:sp>
        <p:sp>
          <p:nvSpPr>
            <p:cNvPr id="36" name="Rectangle 35">
              <a:extLst>
                <a:ext uri="{FF2B5EF4-FFF2-40B4-BE49-F238E27FC236}">
                  <a16:creationId xmlns:a16="http://schemas.microsoft.com/office/drawing/2014/main" id="{D0669017-4A72-47E9-FB00-2BA79752D576}"/>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0.60</a:t>
              </a:r>
            </a:p>
          </p:txBody>
        </p:sp>
      </p:grpSp>
      <p:grpSp>
        <p:nvGrpSpPr>
          <p:cNvPr id="30" name="Group 29">
            <a:extLst>
              <a:ext uri="{FF2B5EF4-FFF2-40B4-BE49-F238E27FC236}">
                <a16:creationId xmlns:a16="http://schemas.microsoft.com/office/drawing/2014/main" id="{72D99B6B-12BA-B29A-8A12-CBCA158C1CEA}"/>
              </a:ext>
            </a:extLst>
          </p:cNvPr>
          <p:cNvGrpSpPr/>
          <p:nvPr/>
        </p:nvGrpSpPr>
        <p:grpSpPr>
          <a:xfrm>
            <a:off x="4376175" y="2886173"/>
            <a:ext cx="411480" cy="1231188"/>
            <a:chOff x="7398247" y="2658019"/>
            <a:chExt cx="411480" cy="1231188"/>
          </a:xfrm>
        </p:grpSpPr>
        <p:sp>
          <p:nvSpPr>
            <p:cNvPr id="31" name="Rectangle 30">
              <a:extLst>
                <a:ext uri="{FF2B5EF4-FFF2-40B4-BE49-F238E27FC236}">
                  <a16:creationId xmlns:a16="http://schemas.microsoft.com/office/drawing/2014/main" id="{EFB8C12C-4812-3920-5AE5-4A875C28CF13}"/>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0.34</a:t>
              </a:r>
            </a:p>
          </p:txBody>
        </p:sp>
        <p:sp>
          <p:nvSpPr>
            <p:cNvPr id="32" name="Rectangle 31">
              <a:extLst>
                <a:ext uri="{FF2B5EF4-FFF2-40B4-BE49-F238E27FC236}">
                  <a16:creationId xmlns:a16="http://schemas.microsoft.com/office/drawing/2014/main" id="{B5CF5CC3-1935-7C4B-2D84-8E7DC7225DA9}"/>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0.89</a:t>
              </a:r>
            </a:p>
          </p:txBody>
        </p:sp>
        <p:sp>
          <p:nvSpPr>
            <p:cNvPr id="33" name="Rectangle 32">
              <a:extLst>
                <a:ext uri="{FF2B5EF4-FFF2-40B4-BE49-F238E27FC236}">
                  <a16:creationId xmlns:a16="http://schemas.microsoft.com/office/drawing/2014/main" id="{B4770DF3-8835-B6DC-5B0D-7A5945A606DD}"/>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0.62</a:t>
              </a:r>
            </a:p>
          </p:txBody>
        </p:sp>
      </p:grpSp>
      <p:sp>
        <p:nvSpPr>
          <p:cNvPr id="37" name="Rectangle 36">
            <a:extLst>
              <a:ext uri="{FF2B5EF4-FFF2-40B4-BE49-F238E27FC236}">
                <a16:creationId xmlns:a16="http://schemas.microsoft.com/office/drawing/2014/main" id="{5E6061F1-EFB2-51FF-AEC5-6CCEA6C97041}"/>
              </a:ext>
            </a:extLst>
          </p:cNvPr>
          <p:cNvSpPr/>
          <p:nvPr/>
        </p:nvSpPr>
        <p:spPr>
          <a:xfrm>
            <a:off x="595719" y="2486072"/>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apple</a:t>
            </a:r>
          </a:p>
        </p:txBody>
      </p:sp>
      <p:sp>
        <p:nvSpPr>
          <p:cNvPr id="38" name="Rectangle 37">
            <a:extLst>
              <a:ext uri="{FF2B5EF4-FFF2-40B4-BE49-F238E27FC236}">
                <a16:creationId xmlns:a16="http://schemas.microsoft.com/office/drawing/2014/main" id="{ECB8ADEA-379F-FEEB-052E-D39361B2B5A9}"/>
              </a:ext>
            </a:extLst>
          </p:cNvPr>
          <p:cNvSpPr/>
          <p:nvPr/>
        </p:nvSpPr>
        <p:spPr>
          <a:xfrm>
            <a:off x="4160526" y="2485604"/>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en-US" dirty="0"/>
              <a:t>student</a:t>
            </a:r>
          </a:p>
        </p:txBody>
      </p:sp>
      <p:sp>
        <p:nvSpPr>
          <p:cNvPr id="39" name="Rectangle 38">
            <a:extLst>
              <a:ext uri="{FF2B5EF4-FFF2-40B4-BE49-F238E27FC236}">
                <a16:creationId xmlns:a16="http://schemas.microsoft.com/office/drawing/2014/main" id="{33362D66-94D0-283B-7394-3968F8A75104}"/>
              </a:ext>
            </a:extLst>
          </p:cNvPr>
          <p:cNvSpPr/>
          <p:nvPr/>
        </p:nvSpPr>
        <p:spPr>
          <a:xfrm>
            <a:off x="3028900" y="2473238"/>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teacher</a:t>
            </a:r>
          </a:p>
        </p:txBody>
      </p:sp>
      <p:sp>
        <p:nvSpPr>
          <p:cNvPr id="68" name="Rectangle 67">
            <a:extLst>
              <a:ext uri="{FF2B5EF4-FFF2-40B4-BE49-F238E27FC236}">
                <a16:creationId xmlns:a16="http://schemas.microsoft.com/office/drawing/2014/main" id="{5902ED0D-EAEC-FCE5-968B-D4270088EE5E}"/>
              </a:ext>
            </a:extLst>
          </p:cNvPr>
          <p:cNvSpPr/>
          <p:nvPr/>
        </p:nvSpPr>
        <p:spPr>
          <a:xfrm>
            <a:off x="3280360" y="4323565"/>
            <a:ext cx="2046025" cy="52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Universities offer computer classes</a:t>
            </a:r>
          </a:p>
        </p:txBody>
      </p:sp>
      <p:grpSp>
        <p:nvGrpSpPr>
          <p:cNvPr id="69" name="Group 68">
            <a:extLst>
              <a:ext uri="{FF2B5EF4-FFF2-40B4-BE49-F238E27FC236}">
                <a16:creationId xmlns:a16="http://schemas.microsoft.com/office/drawing/2014/main" id="{D42C862F-72B7-76CB-048D-067AB909B698}"/>
              </a:ext>
            </a:extLst>
          </p:cNvPr>
          <p:cNvGrpSpPr/>
          <p:nvPr/>
        </p:nvGrpSpPr>
        <p:grpSpPr>
          <a:xfrm>
            <a:off x="4023315" y="4965633"/>
            <a:ext cx="411480" cy="1231188"/>
            <a:chOff x="7398247" y="2658019"/>
            <a:chExt cx="411480" cy="1231188"/>
          </a:xfrm>
        </p:grpSpPr>
        <p:sp>
          <p:nvSpPr>
            <p:cNvPr id="70" name="Rectangle 69">
              <a:extLst>
                <a:ext uri="{FF2B5EF4-FFF2-40B4-BE49-F238E27FC236}">
                  <a16:creationId xmlns:a16="http://schemas.microsoft.com/office/drawing/2014/main" id="{099F3657-AE0A-2C6A-2A02-E03F543104F5}"/>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0.32</a:t>
              </a:r>
            </a:p>
          </p:txBody>
        </p:sp>
        <p:sp>
          <p:nvSpPr>
            <p:cNvPr id="71" name="Rectangle 70">
              <a:extLst>
                <a:ext uri="{FF2B5EF4-FFF2-40B4-BE49-F238E27FC236}">
                  <a16:creationId xmlns:a16="http://schemas.microsoft.com/office/drawing/2014/main" id="{C277D591-DFD4-938D-913F-1440E7190872}"/>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0.82</a:t>
              </a:r>
            </a:p>
          </p:txBody>
        </p:sp>
        <p:sp>
          <p:nvSpPr>
            <p:cNvPr id="72" name="Rectangle 71">
              <a:extLst>
                <a:ext uri="{FF2B5EF4-FFF2-40B4-BE49-F238E27FC236}">
                  <a16:creationId xmlns:a16="http://schemas.microsoft.com/office/drawing/2014/main" id="{E51453DF-7BBB-372D-05EB-4176261F152F}"/>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0.56</a:t>
              </a:r>
            </a:p>
          </p:txBody>
        </p:sp>
      </p:grpSp>
      <p:sp>
        <p:nvSpPr>
          <p:cNvPr id="73" name="Rectangle 72">
            <a:extLst>
              <a:ext uri="{FF2B5EF4-FFF2-40B4-BE49-F238E27FC236}">
                <a16:creationId xmlns:a16="http://schemas.microsoft.com/office/drawing/2014/main" id="{6A6B4261-FB9F-3FC9-34CB-79651B52F633}"/>
              </a:ext>
            </a:extLst>
          </p:cNvPr>
          <p:cNvSpPr/>
          <p:nvPr/>
        </p:nvSpPr>
        <p:spPr>
          <a:xfrm>
            <a:off x="521641" y="4326526"/>
            <a:ext cx="2046025" cy="529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t>Fruits grow in a garden</a:t>
            </a:r>
          </a:p>
        </p:txBody>
      </p:sp>
      <p:grpSp>
        <p:nvGrpSpPr>
          <p:cNvPr id="74" name="Group 73">
            <a:extLst>
              <a:ext uri="{FF2B5EF4-FFF2-40B4-BE49-F238E27FC236}">
                <a16:creationId xmlns:a16="http://schemas.microsoft.com/office/drawing/2014/main" id="{B98E30FB-B723-2460-BF10-2CFD32815EB3}"/>
              </a:ext>
            </a:extLst>
          </p:cNvPr>
          <p:cNvGrpSpPr/>
          <p:nvPr/>
        </p:nvGrpSpPr>
        <p:grpSpPr>
          <a:xfrm>
            <a:off x="1267187" y="4965633"/>
            <a:ext cx="411480" cy="1231188"/>
            <a:chOff x="7398247" y="2658019"/>
            <a:chExt cx="411480" cy="1231188"/>
          </a:xfrm>
        </p:grpSpPr>
        <p:sp>
          <p:nvSpPr>
            <p:cNvPr id="75" name="Rectangle 74">
              <a:extLst>
                <a:ext uri="{FF2B5EF4-FFF2-40B4-BE49-F238E27FC236}">
                  <a16:creationId xmlns:a16="http://schemas.microsoft.com/office/drawing/2014/main" id="{3401578B-DD49-E56A-2305-0A5144C14CC8}"/>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0.53</a:t>
              </a:r>
            </a:p>
          </p:txBody>
        </p:sp>
        <p:sp>
          <p:nvSpPr>
            <p:cNvPr id="76" name="Rectangle 75">
              <a:extLst>
                <a:ext uri="{FF2B5EF4-FFF2-40B4-BE49-F238E27FC236}">
                  <a16:creationId xmlns:a16="http://schemas.microsoft.com/office/drawing/2014/main" id="{E2C6D273-5EB3-AAA3-EC22-2EC72F01A84B}"/>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0.22</a:t>
              </a:r>
            </a:p>
          </p:txBody>
        </p:sp>
        <p:sp>
          <p:nvSpPr>
            <p:cNvPr id="77" name="Rectangle 76">
              <a:extLst>
                <a:ext uri="{FF2B5EF4-FFF2-40B4-BE49-F238E27FC236}">
                  <a16:creationId xmlns:a16="http://schemas.microsoft.com/office/drawing/2014/main" id="{5EEB645A-06D2-4968-D06B-4D9BBA8D219F}"/>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0.95</a:t>
              </a:r>
            </a:p>
          </p:txBody>
        </p:sp>
      </p:grpSp>
      <p:grpSp>
        <p:nvGrpSpPr>
          <p:cNvPr id="91" name="Group 90">
            <a:extLst>
              <a:ext uri="{FF2B5EF4-FFF2-40B4-BE49-F238E27FC236}">
                <a16:creationId xmlns:a16="http://schemas.microsoft.com/office/drawing/2014/main" id="{25486005-C805-8585-7963-F81E8D2D5DE2}"/>
              </a:ext>
            </a:extLst>
          </p:cNvPr>
          <p:cNvGrpSpPr/>
          <p:nvPr/>
        </p:nvGrpSpPr>
        <p:grpSpPr>
          <a:xfrm>
            <a:off x="6430294" y="2085411"/>
            <a:ext cx="5465611" cy="4295003"/>
            <a:chOff x="6573012" y="1108596"/>
            <a:chExt cx="5465611" cy="4295003"/>
          </a:xfrm>
        </p:grpSpPr>
        <p:grpSp>
          <p:nvGrpSpPr>
            <p:cNvPr id="41" name="Group 40">
              <a:extLst>
                <a:ext uri="{FF2B5EF4-FFF2-40B4-BE49-F238E27FC236}">
                  <a16:creationId xmlns:a16="http://schemas.microsoft.com/office/drawing/2014/main" id="{5E00E54E-F86D-6FBE-4CE4-C2553E03AD22}"/>
                </a:ext>
              </a:extLst>
            </p:cNvPr>
            <p:cNvGrpSpPr/>
            <p:nvPr/>
          </p:nvGrpSpPr>
          <p:grpSpPr>
            <a:xfrm>
              <a:off x="6903667" y="1108596"/>
              <a:ext cx="5134956" cy="4295003"/>
              <a:chOff x="604621" y="1344802"/>
              <a:chExt cx="5134956" cy="4295003"/>
            </a:xfrm>
          </p:grpSpPr>
          <p:cxnSp>
            <p:nvCxnSpPr>
              <p:cNvPr id="56" name="Straight Arrow Connector 55">
                <a:extLst>
                  <a:ext uri="{FF2B5EF4-FFF2-40B4-BE49-F238E27FC236}">
                    <a16:creationId xmlns:a16="http://schemas.microsoft.com/office/drawing/2014/main" id="{C4DAF330-E352-623F-903C-9C8B91A12C03}"/>
                  </a:ext>
                </a:extLst>
              </p:cNvPr>
              <p:cNvCxnSpPr>
                <a:cxnSpLocks/>
              </p:cNvCxnSpPr>
              <p:nvPr/>
            </p:nvCxnSpPr>
            <p:spPr>
              <a:xfrm flipV="1">
                <a:off x="2724150" y="1652579"/>
                <a:ext cx="0" cy="28098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92EC1E4-B74F-9FBD-2223-2FE66C0EFB6D}"/>
                  </a:ext>
                </a:extLst>
              </p:cNvPr>
              <p:cNvCxnSpPr>
                <a:cxnSpLocks/>
              </p:cNvCxnSpPr>
              <p:nvPr/>
            </p:nvCxnSpPr>
            <p:spPr>
              <a:xfrm>
                <a:off x="2509785" y="4283260"/>
                <a:ext cx="305700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B76636-BD20-63D8-7E0A-8C28D7DE8E50}"/>
                  </a:ext>
                </a:extLst>
              </p:cNvPr>
              <p:cNvCxnSpPr>
                <a:cxnSpLocks/>
              </p:cNvCxnSpPr>
              <p:nvPr/>
            </p:nvCxnSpPr>
            <p:spPr>
              <a:xfrm flipH="1">
                <a:off x="818941" y="4192824"/>
                <a:ext cx="2057609" cy="126928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377F7F0-3392-BAD7-4BF0-6569D7FED2AD}"/>
                  </a:ext>
                </a:extLst>
              </p:cNvPr>
              <p:cNvSpPr txBox="1"/>
              <p:nvPr/>
            </p:nvSpPr>
            <p:spPr>
              <a:xfrm>
                <a:off x="5465143" y="4112906"/>
                <a:ext cx="274434" cy="307777"/>
              </a:xfrm>
              <a:prstGeom prst="rect">
                <a:avLst/>
              </a:prstGeom>
              <a:noFill/>
            </p:spPr>
            <p:txBody>
              <a:bodyPr wrap="none" rtlCol="0">
                <a:spAutoFit/>
              </a:bodyPr>
              <a:lstStyle/>
              <a:p>
                <a:r>
                  <a:rPr lang="en-US" sz="1400" b="1" i="1" dirty="0">
                    <a:latin typeface="Californian FB" panose="0207040306080B030204" pitchFamily="18" charset="0"/>
                  </a:rPr>
                  <a:t>y</a:t>
                </a:r>
              </a:p>
            </p:txBody>
          </p:sp>
          <p:sp>
            <p:nvSpPr>
              <p:cNvPr id="60" name="TextBox 59">
                <a:extLst>
                  <a:ext uri="{FF2B5EF4-FFF2-40B4-BE49-F238E27FC236}">
                    <a16:creationId xmlns:a16="http://schemas.microsoft.com/office/drawing/2014/main" id="{15C694DF-9678-4B39-E837-1BCDBDF2379F}"/>
                  </a:ext>
                </a:extLst>
              </p:cNvPr>
              <p:cNvSpPr txBox="1"/>
              <p:nvPr/>
            </p:nvSpPr>
            <p:spPr>
              <a:xfrm>
                <a:off x="604621" y="5332028"/>
                <a:ext cx="285656" cy="307777"/>
              </a:xfrm>
              <a:prstGeom prst="rect">
                <a:avLst/>
              </a:prstGeom>
              <a:noFill/>
            </p:spPr>
            <p:txBody>
              <a:bodyPr wrap="none" rtlCol="0">
                <a:spAutoFit/>
              </a:bodyPr>
              <a:lstStyle/>
              <a:p>
                <a:r>
                  <a:rPr lang="en-US" sz="1400" b="1" i="1" dirty="0">
                    <a:latin typeface="Californian FB" panose="0207040306080B030204" pitchFamily="18" charset="0"/>
                  </a:rPr>
                  <a:t>x</a:t>
                </a:r>
              </a:p>
            </p:txBody>
          </p:sp>
          <p:sp>
            <p:nvSpPr>
              <p:cNvPr id="61" name="TextBox 60">
                <a:extLst>
                  <a:ext uri="{FF2B5EF4-FFF2-40B4-BE49-F238E27FC236}">
                    <a16:creationId xmlns:a16="http://schemas.microsoft.com/office/drawing/2014/main" id="{61D6CCE8-2773-2470-5CD3-0CEAEE2767C2}"/>
                  </a:ext>
                </a:extLst>
              </p:cNvPr>
              <p:cNvSpPr txBox="1"/>
              <p:nvPr/>
            </p:nvSpPr>
            <p:spPr>
              <a:xfrm>
                <a:off x="2586933" y="1344802"/>
                <a:ext cx="274434" cy="307777"/>
              </a:xfrm>
              <a:prstGeom prst="rect">
                <a:avLst/>
              </a:prstGeom>
              <a:noFill/>
            </p:spPr>
            <p:txBody>
              <a:bodyPr wrap="none" rtlCol="0">
                <a:spAutoFit/>
              </a:bodyPr>
              <a:lstStyle/>
              <a:p>
                <a:r>
                  <a:rPr lang="en-US" sz="1400" b="1" i="1" dirty="0">
                    <a:latin typeface="Californian FB" panose="0207040306080B030204" pitchFamily="18" charset="0"/>
                  </a:rPr>
                  <a:t>z</a:t>
                </a:r>
              </a:p>
            </p:txBody>
          </p:sp>
          <p:sp>
            <p:nvSpPr>
              <p:cNvPr id="62" name="TextBox 61">
                <a:extLst>
                  <a:ext uri="{FF2B5EF4-FFF2-40B4-BE49-F238E27FC236}">
                    <a16:creationId xmlns:a16="http://schemas.microsoft.com/office/drawing/2014/main" id="{A57C4351-0A9C-16C2-70E4-2BF11F1E88C2}"/>
                  </a:ext>
                </a:extLst>
              </p:cNvPr>
              <p:cNvSpPr txBox="1"/>
              <p:nvPr/>
            </p:nvSpPr>
            <p:spPr>
              <a:xfrm>
                <a:off x="2459242" y="4126690"/>
                <a:ext cx="274434" cy="307777"/>
              </a:xfrm>
              <a:prstGeom prst="rect">
                <a:avLst/>
              </a:prstGeom>
              <a:noFill/>
            </p:spPr>
            <p:txBody>
              <a:bodyPr wrap="square" rtlCol="0">
                <a:spAutoFit/>
              </a:bodyPr>
              <a:lstStyle/>
              <a:p>
                <a:r>
                  <a:rPr lang="en-US" sz="1400" b="1" i="1" dirty="0">
                    <a:latin typeface="Californian FB" panose="0207040306080B030204" pitchFamily="18" charset="0"/>
                  </a:rPr>
                  <a:t>0</a:t>
                </a:r>
              </a:p>
            </p:txBody>
          </p:sp>
        </p:grpSp>
        <p:sp>
          <p:nvSpPr>
            <p:cNvPr id="42" name="Oval 41">
              <a:extLst>
                <a:ext uri="{FF2B5EF4-FFF2-40B4-BE49-F238E27FC236}">
                  <a16:creationId xmlns:a16="http://schemas.microsoft.com/office/drawing/2014/main" id="{222189AC-EE6D-B5D1-EBCE-DE112B263F0C}"/>
                </a:ext>
              </a:extLst>
            </p:cNvPr>
            <p:cNvSpPr>
              <a:spLocks noChangeAspect="1"/>
            </p:cNvSpPr>
            <p:nvPr/>
          </p:nvSpPr>
          <p:spPr>
            <a:xfrm>
              <a:off x="9978464" y="239539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C9ADCAA-AD0F-2C3C-3486-9A6D606B088A}"/>
                </a:ext>
              </a:extLst>
            </p:cNvPr>
            <p:cNvSpPr>
              <a:spLocks noChangeAspect="1"/>
            </p:cNvSpPr>
            <p:nvPr/>
          </p:nvSpPr>
          <p:spPr>
            <a:xfrm>
              <a:off x="10434711" y="263783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15EE776-A033-9E3F-6790-7E5DFA067986}"/>
                </a:ext>
              </a:extLst>
            </p:cNvPr>
            <p:cNvSpPr>
              <a:spLocks noChangeAspect="1"/>
            </p:cNvSpPr>
            <p:nvPr/>
          </p:nvSpPr>
          <p:spPr>
            <a:xfrm>
              <a:off x="7766759" y="298558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1EEFAC7-B66B-FD74-8B57-90E61C66A795}"/>
                </a:ext>
              </a:extLst>
            </p:cNvPr>
            <p:cNvSpPr>
              <a:spLocks noChangeAspect="1"/>
            </p:cNvSpPr>
            <p:nvPr/>
          </p:nvSpPr>
          <p:spPr>
            <a:xfrm>
              <a:off x="7328609" y="327895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1C2E15FA-915E-7E18-5C4C-BB489FECC553}"/>
                </a:ext>
              </a:extLst>
            </p:cNvPr>
            <p:cNvCxnSpPr>
              <a:stCxn id="62" idx="3"/>
              <a:endCxn id="43" idx="3"/>
            </p:cNvCxnSpPr>
            <p:nvPr/>
          </p:nvCxnSpPr>
          <p:spPr>
            <a:xfrm flipV="1">
              <a:off x="9032722" y="2715884"/>
              <a:ext cx="1415380" cy="132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994F236-453E-0E97-D864-0CF52EC3261B}"/>
                </a:ext>
              </a:extLst>
            </p:cNvPr>
            <p:cNvCxnSpPr>
              <a:cxnSpLocks/>
              <a:stCxn id="62" idx="3"/>
              <a:endCxn id="42" idx="3"/>
            </p:cNvCxnSpPr>
            <p:nvPr/>
          </p:nvCxnSpPr>
          <p:spPr>
            <a:xfrm flipV="1">
              <a:off x="9032722" y="2473440"/>
              <a:ext cx="959133" cy="1570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69E8879-570C-8657-0ED3-604651FB7A76}"/>
                </a:ext>
              </a:extLst>
            </p:cNvPr>
            <p:cNvCxnSpPr>
              <a:cxnSpLocks/>
              <a:stCxn id="62" idx="3"/>
              <a:endCxn id="44" idx="5"/>
            </p:cNvCxnSpPr>
            <p:nvPr/>
          </p:nvCxnSpPr>
          <p:spPr>
            <a:xfrm flipH="1" flipV="1">
              <a:off x="7844808" y="3063630"/>
              <a:ext cx="1187914" cy="98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2F87B5-1398-1147-239A-5D5AD31EC04F}"/>
                </a:ext>
              </a:extLst>
            </p:cNvPr>
            <p:cNvCxnSpPr>
              <a:cxnSpLocks/>
              <a:stCxn id="62" idx="3"/>
              <a:endCxn id="45" idx="5"/>
            </p:cNvCxnSpPr>
            <p:nvPr/>
          </p:nvCxnSpPr>
          <p:spPr>
            <a:xfrm flipH="1" flipV="1">
              <a:off x="7406658" y="3357000"/>
              <a:ext cx="1626064" cy="68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05E2FA27-A277-D1C0-94F3-2F10C98AF4F1}"/>
                </a:ext>
              </a:extLst>
            </p:cNvPr>
            <p:cNvPicPr>
              <a:picLocks noChangeAspect="1"/>
            </p:cNvPicPr>
            <p:nvPr/>
          </p:nvPicPr>
          <p:blipFill rotWithShape="1">
            <a:blip r:embed="rId3"/>
            <a:srcRect b="11032"/>
            <a:stretch/>
          </p:blipFill>
          <p:spPr>
            <a:xfrm>
              <a:off x="9837173" y="2198652"/>
              <a:ext cx="379936" cy="169010"/>
            </a:xfrm>
            <a:prstGeom prst="rect">
              <a:avLst/>
            </a:prstGeom>
          </p:spPr>
        </p:pic>
        <p:pic>
          <p:nvPicPr>
            <p:cNvPr id="53" name="Picture 52">
              <a:extLst>
                <a:ext uri="{FF2B5EF4-FFF2-40B4-BE49-F238E27FC236}">
                  <a16:creationId xmlns:a16="http://schemas.microsoft.com/office/drawing/2014/main" id="{2EDC54B6-7E28-C345-846C-609FCA15971B}"/>
                </a:ext>
              </a:extLst>
            </p:cNvPr>
            <p:cNvPicPr>
              <a:picLocks noChangeAspect="1"/>
            </p:cNvPicPr>
            <p:nvPr/>
          </p:nvPicPr>
          <p:blipFill rotWithShape="1">
            <a:blip r:embed="rId4"/>
            <a:srcRect b="11648"/>
            <a:stretch/>
          </p:blipFill>
          <p:spPr>
            <a:xfrm>
              <a:off x="10396512" y="2473440"/>
              <a:ext cx="352135" cy="167840"/>
            </a:xfrm>
            <a:prstGeom prst="rect">
              <a:avLst/>
            </a:prstGeom>
          </p:spPr>
        </p:pic>
        <p:sp>
          <p:nvSpPr>
            <p:cNvPr id="54" name="Arc 53">
              <a:extLst>
                <a:ext uri="{FF2B5EF4-FFF2-40B4-BE49-F238E27FC236}">
                  <a16:creationId xmlns:a16="http://schemas.microsoft.com/office/drawing/2014/main" id="{9DD05376-757F-7938-1CD5-7E0A532890FC}"/>
                </a:ext>
              </a:extLst>
            </p:cNvPr>
            <p:cNvSpPr/>
            <p:nvPr/>
          </p:nvSpPr>
          <p:spPr>
            <a:xfrm>
              <a:off x="9341874" y="3102172"/>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52970B9C-B7BD-107B-05BD-95E7D795B145}"/>
                </a:ext>
              </a:extLst>
            </p:cNvPr>
            <p:cNvSpPr/>
            <p:nvPr/>
          </p:nvSpPr>
          <p:spPr>
            <a:xfrm rot="16389615">
              <a:off x="7988315" y="3463120"/>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5" name="Picture 64">
              <a:extLst>
                <a:ext uri="{FF2B5EF4-FFF2-40B4-BE49-F238E27FC236}">
                  <a16:creationId xmlns:a16="http://schemas.microsoft.com/office/drawing/2014/main" id="{873AA693-D0D8-62E8-874D-0EECA0A6AC4A}"/>
                </a:ext>
              </a:extLst>
            </p:cNvPr>
            <p:cNvPicPr>
              <a:picLocks noChangeAspect="1"/>
            </p:cNvPicPr>
            <p:nvPr/>
          </p:nvPicPr>
          <p:blipFill>
            <a:blip r:embed="rId5"/>
            <a:stretch>
              <a:fillRect/>
            </a:stretch>
          </p:blipFill>
          <p:spPr>
            <a:xfrm>
              <a:off x="7129374" y="3101254"/>
              <a:ext cx="398469" cy="189968"/>
            </a:xfrm>
            <a:prstGeom prst="rect">
              <a:avLst/>
            </a:prstGeom>
          </p:spPr>
        </p:pic>
        <p:pic>
          <p:nvPicPr>
            <p:cNvPr id="66" name="Picture 65">
              <a:extLst>
                <a:ext uri="{FF2B5EF4-FFF2-40B4-BE49-F238E27FC236}">
                  <a16:creationId xmlns:a16="http://schemas.microsoft.com/office/drawing/2014/main" id="{C05E6CDB-29F4-3D15-1E99-6959FEC6090A}"/>
                </a:ext>
              </a:extLst>
            </p:cNvPr>
            <p:cNvPicPr>
              <a:picLocks noChangeAspect="1"/>
            </p:cNvPicPr>
            <p:nvPr/>
          </p:nvPicPr>
          <p:blipFill>
            <a:blip r:embed="rId6"/>
            <a:stretch>
              <a:fillRect/>
            </a:stretch>
          </p:blipFill>
          <p:spPr>
            <a:xfrm>
              <a:off x="7660123" y="2778947"/>
              <a:ext cx="396152" cy="189968"/>
            </a:xfrm>
            <a:prstGeom prst="rect">
              <a:avLst/>
            </a:prstGeom>
          </p:spPr>
        </p:pic>
        <p:pic>
          <p:nvPicPr>
            <p:cNvPr id="78" name="Picture 77">
              <a:extLst>
                <a:ext uri="{FF2B5EF4-FFF2-40B4-BE49-F238E27FC236}">
                  <a16:creationId xmlns:a16="http://schemas.microsoft.com/office/drawing/2014/main" id="{8790334B-C272-75D5-0423-588A08918902}"/>
                </a:ext>
              </a:extLst>
            </p:cNvPr>
            <p:cNvPicPr>
              <a:picLocks noChangeAspect="1"/>
            </p:cNvPicPr>
            <p:nvPr/>
          </p:nvPicPr>
          <p:blipFill>
            <a:blip r:embed="rId7"/>
            <a:stretch>
              <a:fillRect/>
            </a:stretch>
          </p:blipFill>
          <p:spPr>
            <a:xfrm>
              <a:off x="6573012" y="3517553"/>
              <a:ext cx="794621" cy="291902"/>
            </a:xfrm>
            <a:prstGeom prst="rect">
              <a:avLst/>
            </a:prstGeom>
          </p:spPr>
        </p:pic>
        <p:pic>
          <p:nvPicPr>
            <p:cNvPr id="79" name="Picture 78">
              <a:extLst>
                <a:ext uri="{FF2B5EF4-FFF2-40B4-BE49-F238E27FC236}">
                  <a16:creationId xmlns:a16="http://schemas.microsoft.com/office/drawing/2014/main" id="{C0F792AD-35BC-5246-7E37-5A0EEA053637}"/>
                </a:ext>
              </a:extLst>
            </p:cNvPr>
            <p:cNvPicPr>
              <a:picLocks noChangeAspect="1"/>
            </p:cNvPicPr>
            <p:nvPr/>
          </p:nvPicPr>
          <p:blipFill>
            <a:blip r:embed="rId8"/>
            <a:stretch>
              <a:fillRect/>
            </a:stretch>
          </p:blipFill>
          <p:spPr>
            <a:xfrm>
              <a:off x="10748647" y="2782803"/>
              <a:ext cx="780721" cy="294218"/>
            </a:xfrm>
            <a:prstGeom prst="rect">
              <a:avLst/>
            </a:prstGeom>
          </p:spPr>
        </p:pic>
        <p:sp>
          <p:nvSpPr>
            <p:cNvPr id="80" name="Oval 79">
              <a:extLst>
                <a:ext uri="{FF2B5EF4-FFF2-40B4-BE49-F238E27FC236}">
                  <a16:creationId xmlns:a16="http://schemas.microsoft.com/office/drawing/2014/main" id="{D7644F57-D7F7-FA1A-333A-4593EE35D7D1}"/>
                </a:ext>
              </a:extLst>
            </p:cNvPr>
            <p:cNvSpPr>
              <a:spLocks noChangeAspect="1"/>
            </p:cNvSpPr>
            <p:nvPr/>
          </p:nvSpPr>
          <p:spPr>
            <a:xfrm>
              <a:off x="11047567" y="303375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893F9FDB-1567-3112-B154-91C827F08E76}"/>
                </a:ext>
              </a:extLst>
            </p:cNvPr>
            <p:cNvCxnSpPr>
              <a:cxnSpLocks/>
              <a:stCxn id="62" idx="3"/>
              <a:endCxn id="80" idx="3"/>
            </p:cNvCxnSpPr>
            <p:nvPr/>
          </p:nvCxnSpPr>
          <p:spPr>
            <a:xfrm flipV="1">
              <a:off x="9032722" y="3111804"/>
              <a:ext cx="2028236" cy="932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EA5B2A8-63B1-4B32-9978-B6F4AF4148BD}"/>
                </a:ext>
              </a:extLst>
            </p:cNvPr>
            <p:cNvSpPr>
              <a:spLocks noChangeAspect="1"/>
            </p:cNvSpPr>
            <p:nvPr/>
          </p:nvSpPr>
          <p:spPr>
            <a:xfrm>
              <a:off x="6896283" y="3761054"/>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C9176A0C-0126-35E7-5E15-3C4BCF4ADCED}"/>
                </a:ext>
              </a:extLst>
            </p:cNvPr>
            <p:cNvCxnSpPr>
              <a:cxnSpLocks/>
              <a:stCxn id="62" idx="3"/>
              <a:endCxn id="82" idx="6"/>
            </p:cNvCxnSpPr>
            <p:nvPr/>
          </p:nvCxnSpPr>
          <p:spPr>
            <a:xfrm flipH="1" flipV="1">
              <a:off x="6987723" y="3806774"/>
              <a:ext cx="2044999" cy="237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Arc 88">
              <a:extLst>
                <a:ext uri="{FF2B5EF4-FFF2-40B4-BE49-F238E27FC236}">
                  <a16:creationId xmlns:a16="http://schemas.microsoft.com/office/drawing/2014/main" id="{BA3882E6-A94B-C011-0BEF-45A126B3A53A}"/>
                </a:ext>
              </a:extLst>
            </p:cNvPr>
            <p:cNvSpPr/>
            <p:nvPr/>
          </p:nvSpPr>
          <p:spPr>
            <a:xfrm rot="14996569">
              <a:off x="7852157" y="3671637"/>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B3D45277-0BFA-9914-4154-7EF134C461B8}"/>
                </a:ext>
              </a:extLst>
            </p:cNvPr>
            <p:cNvSpPr/>
            <p:nvPr/>
          </p:nvSpPr>
          <p:spPr>
            <a:xfrm>
              <a:off x="9454308" y="3411824"/>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69430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76C0711F-63F1-8E36-9DC7-69604BF651FF}"/>
              </a:ext>
            </a:extLst>
          </p:cNvPr>
          <p:cNvSpPr>
            <a:spLocks noGrp="1"/>
          </p:cNvSpPr>
          <p:nvPr>
            <p:ph type="title"/>
          </p:nvPr>
        </p:nvSpPr>
        <p:spPr>
          <a:xfrm>
            <a:off x="694944" y="466347"/>
            <a:ext cx="10811256" cy="495761"/>
          </a:xfrm>
        </p:spPr>
        <p:txBody>
          <a:bodyPr/>
          <a:lstStyle/>
          <a:p>
            <a:r>
              <a:rPr lang="en-US" dirty="0"/>
              <a:t>Semantic Search</a:t>
            </a:r>
          </a:p>
        </p:txBody>
      </p:sp>
      <p:pic>
        <p:nvPicPr>
          <p:cNvPr id="6" name="Picture 5">
            <a:extLst>
              <a:ext uri="{FF2B5EF4-FFF2-40B4-BE49-F238E27FC236}">
                <a16:creationId xmlns:a16="http://schemas.microsoft.com/office/drawing/2014/main" id="{C080D1E6-03A6-2CA8-6348-977D440B57BA}"/>
              </a:ext>
            </a:extLst>
          </p:cNvPr>
          <p:cNvPicPr>
            <a:picLocks noChangeAspect="1"/>
          </p:cNvPicPr>
          <p:nvPr/>
        </p:nvPicPr>
        <p:blipFill>
          <a:blip r:embed="rId2"/>
          <a:stretch>
            <a:fillRect/>
          </a:stretch>
        </p:blipFill>
        <p:spPr>
          <a:xfrm>
            <a:off x="174741" y="1507548"/>
            <a:ext cx="11753850" cy="1847850"/>
          </a:xfrm>
          <a:prstGeom prst="rect">
            <a:avLst/>
          </a:prstGeom>
        </p:spPr>
      </p:pic>
      <p:sp>
        <p:nvSpPr>
          <p:cNvPr id="7" name="TextBox 6">
            <a:extLst>
              <a:ext uri="{FF2B5EF4-FFF2-40B4-BE49-F238E27FC236}">
                <a16:creationId xmlns:a16="http://schemas.microsoft.com/office/drawing/2014/main" id="{C1F0792A-C519-9EAF-D972-D72F86AD65E0}"/>
              </a:ext>
            </a:extLst>
          </p:cNvPr>
          <p:cNvSpPr txBox="1"/>
          <p:nvPr/>
        </p:nvSpPr>
        <p:spPr>
          <a:xfrm>
            <a:off x="908858" y="3711139"/>
            <a:ext cx="21087824" cy="2308324"/>
          </a:xfrm>
          <a:prstGeom prst="rect">
            <a:avLst/>
          </a:prstGeom>
          <a:noFill/>
        </p:spPr>
        <p:txBody>
          <a:bodyPr wrap="none" rtlCol="0">
            <a:spAutoFit/>
          </a:bodyPr>
          <a:lstStyle/>
          <a:p>
            <a:r>
              <a:rPr lang="en-US" dirty="0"/>
              <a:t>Default scoring (</a:t>
            </a:r>
            <a:r>
              <a:rPr lang="en-US" b="0" i="0" dirty="0">
                <a:solidFill>
                  <a:srgbClr val="161616"/>
                </a:solidFill>
                <a:effectLst/>
                <a:latin typeface="Segoe UI" panose="020B0502040204020203" pitchFamily="34" charset="0"/>
              </a:rPr>
              <a:t>BM25Similarity</a:t>
            </a:r>
            <a:r>
              <a:rPr lang="en-US" dirty="0"/>
              <a:t>) </a:t>
            </a:r>
          </a:p>
          <a:p>
            <a:r>
              <a:rPr lang="en-US" dirty="0">
                <a:sym typeface="Wingdings" panose="05000000000000000000" pitchFamily="2" charset="2"/>
              </a:rPr>
              <a:t>Accepts up to 1000 input documents </a:t>
            </a:r>
          </a:p>
          <a:p>
            <a:r>
              <a:rPr lang="en-US" dirty="0">
                <a:sym typeface="Wingdings" panose="05000000000000000000" pitchFamily="2" charset="2"/>
              </a:rPr>
              <a:t>Returns top 50 ranked results</a:t>
            </a:r>
          </a:p>
          <a:p>
            <a:endParaRPr lang="en-US" dirty="0">
              <a:sym typeface="Wingdings" panose="05000000000000000000" pitchFamily="2" charset="2"/>
            </a:endParaRPr>
          </a:p>
          <a:p>
            <a:r>
              <a:rPr lang="en-US" dirty="0">
                <a:sym typeface="Wingdings" panose="05000000000000000000" pitchFamily="2" charset="2"/>
              </a:rPr>
              <a:t>Semantic search</a:t>
            </a:r>
          </a:p>
          <a:p>
            <a:r>
              <a:rPr lang="en-US" dirty="0">
                <a:sym typeface="Wingdings" panose="05000000000000000000" pitchFamily="2" charset="2"/>
              </a:rPr>
              <a:t>Preprocessing: Each document is converted to a long string which is trimmed at 128 unique tokens</a:t>
            </a:r>
          </a:p>
          <a:p>
            <a:r>
              <a:rPr lang="en-US" dirty="0">
                <a:sym typeface="Wingdings" panose="05000000000000000000" pitchFamily="2" charset="2"/>
              </a:rPr>
              <a:t>Best summarizers extraction: extracts 2 passages: semantic caption and semantic answer extract the passage (semantic caption) from the document that best summarize the document relative to the query</a:t>
            </a:r>
          </a:p>
          <a:p>
            <a:r>
              <a:rPr lang="en-US" dirty="0">
                <a:sym typeface="Wingdings" panose="05000000000000000000" pitchFamily="2" charset="2"/>
              </a:rPr>
              <a:t>Semantic ranker re-ranks the documents </a:t>
            </a:r>
            <a:endParaRPr lang="en-US" dirty="0"/>
          </a:p>
        </p:txBody>
      </p:sp>
      <p:sp>
        <p:nvSpPr>
          <p:cNvPr id="9" name="TextBox 8">
            <a:extLst>
              <a:ext uri="{FF2B5EF4-FFF2-40B4-BE49-F238E27FC236}">
                <a16:creationId xmlns:a16="http://schemas.microsoft.com/office/drawing/2014/main" id="{7764ADD1-13D1-3F12-DF33-A928D3F13141}"/>
              </a:ext>
            </a:extLst>
          </p:cNvPr>
          <p:cNvSpPr txBox="1"/>
          <p:nvPr/>
        </p:nvSpPr>
        <p:spPr>
          <a:xfrm>
            <a:off x="7861070" y="500443"/>
            <a:ext cx="7564582" cy="461665"/>
          </a:xfrm>
          <a:prstGeom prst="rect">
            <a:avLst/>
          </a:prstGeom>
          <a:noFill/>
        </p:spPr>
        <p:txBody>
          <a:bodyPr wrap="square">
            <a:spAutoFit/>
          </a:bodyPr>
          <a:lstStyle/>
          <a:p>
            <a:r>
              <a:rPr lang="en-US" sz="1200" dirty="0"/>
              <a:t>TF-IDF-like retrieval functions that use the term frequency (TF) and the inverse document frequency (IDF) as variables to calculate relevance scores for each </a:t>
            </a:r>
            <a:r>
              <a:rPr lang="en-US" sz="1200"/>
              <a:t>document-query pair, </a:t>
            </a:r>
            <a:r>
              <a:rPr lang="en-US" sz="1200" dirty="0"/>
              <a:t>which is then used for ranking results. </a:t>
            </a:r>
          </a:p>
        </p:txBody>
      </p:sp>
      <p:sp>
        <p:nvSpPr>
          <p:cNvPr id="11" name="TextBox 10">
            <a:extLst>
              <a:ext uri="{FF2B5EF4-FFF2-40B4-BE49-F238E27FC236}">
                <a16:creationId xmlns:a16="http://schemas.microsoft.com/office/drawing/2014/main" id="{A84CE3D9-B669-C8F9-716B-500851FC9AEF}"/>
              </a:ext>
            </a:extLst>
          </p:cNvPr>
          <p:cNvSpPr txBox="1"/>
          <p:nvPr/>
        </p:nvSpPr>
        <p:spPr>
          <a:xfrm>
            <a:off x="7790412" y="996204"/>
            <a:ext cx="8021782" cy="461665"/>
          </a:xfrm>
          <a:prstGeom prst="rect">
            <a:avLst/>
          </a:prstGeom>
          <a:noFill/>
        </p:spPr>
        <p:txBody>
          <a:bodyPr wrap="square">
            <a:spAutoFit/>
          </a:bodyPr>
          <a:lstStyle/>
          <a:p>
            <a:r>
              <a:rPr lang="en-US" sz="1200" dirty="0"/>
              <a:t>The semantic models don't compose new sentences or phrases from the </a:t>
            </a:r>
            <a:r>
              <a:rPr lang="en-US" sz="1200"/>
              <a:t>available content, </a:t>
            </a:r>
            <a:r>
              <a:rPr lang="en-US" sz="1200" dirty="0"/>
              <a:t>nor does it apply logic to arrive at new conclusions. </a:t>
            </a:r>
            <a:r>
              <a:rPr lang="en-US" sz="1200"/>
              <a:t>In short, </a:t>
            </a:r>
            <a:r>
              <a:rPr lang="en-US" sz="1200" dirty="0"/>
              <a:t>the system will never return content that doesn't already exist.</a:t>
            </a:r>
          </a:p>
        </p:txBody>
      </p:sp>
    </p:spTree>
    <p:extLst>
      <p:ext uri="{BB962C8B-B14F-4D97-AF65-F5344CB8AC3E}">
        <p14:creationId xmlns:p14="http://schemas.microsoft.com/office/powerpoint/2010/main" val="309961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A9A5F-CB42-C248-827D-1DD300F372D4}"/>
              </a:ext>
            </a:extLst>
          </p:cNvPr>
          <p:cNvSpPr txBox="1"/>
          <p:nvPr/>
        </p:nvSpPr>
        <p:spPr>
          <a:xfrm>
            <a:off x="8557627" y="1909959"/>
            <a:ext cx="10353556" cy="1015663"/>
          </a:xfrm>
          <a:prstGeom prst="rect">
            <a:avLst/>
          </a:prstGeom>
          <a:noFill/>
        </p:spPr>
        <p:txBody>
          <a:bodyPr wrap="square" rtlCol="0">
            <a:spAutoFit/>
          </a:bodyPr>
          <a:lstStyle/>
          <a:p>
            <a:r>
              <a:rPr lang="en-US" sz="1200" dirty="0"/>
              <a:t>1. </a:t>
            </a:r>
            <a:r>
              <a:rPr lang="en-US" sz="1200" dirty="0">
                <a:sym typeface="Wingdings" panose="05000000000000000000" pitchFamily="2" charset="2"/>
              </a:rPr>
              <a:t>Preprocessing: Each document is converted to a long string which is trimmed at 128 unique tokens</a:t>
            </a:r>
          </a:p>
          <a:p>
            <a:r>
              <a:rPr lang="en-US" sz="1200" dirty="0">
                <a:sym typeface="Wingdings" panose="05000000000000000000" pitchFamily="2" charset="2"/>
              </a:rPr>
              <a:t>2. Best summarizers extraction. Extracts 2 passages:</a:t>
            </a:r>
          </a:p>
          <a:p>
            <a:pPr marL="628650" lvl="1" indent="-171450">
              <a:buFont typeface="Arial" panose="020B0604020202020204" pitchFamily="34" charset="0"/>
              <a:buChar char="•"/>
            </a:pPr>
            <a:r>
              <a:rPr lang="en-US" sz="1200" dirty="0">
                <a:sym typeface="Wingdings" panose="05000000000000000000" pitchFamily="2" charset="2"/>
              </a:rPr>
              <a:t>semantic caption and extract the passage (semantic caption) from the document that best summarize the document relative to the query</a:t>
            </a:r>
          </a:p>
          <a:p>
            <a:pPr marL="628650" lvl="1" indent="-171450">
              <a:buFont typeface="Arial" panose="020B0604020202020204" pitchFamily="34" charset="0"/>
              <a:buChar char="•"/>
            </a:pPr>
            <a:r>
              <a:rPr lang="en-US" sz="1200" dirty="0">
                <a:sym typeface="Wingdings" panose="05000000000000000000" pitchFamily="2" charset="2"/>
              </a:rPr>
              <a:t>semantic answer</a:t>
            </a:r>
          </a:p>
          <a:p>
            <a:r>
              <a:rPr lang="en-US" sz="1200" dirty="0">
                <a:sym typeface="Wingdings" panose="05000000000000000000" pitchFamily="2" charset="2"/>
              </a:rPr>
              <a:t>3. Semantic ranker re-ranks the documents using a language model to compare semantic caption with the query. Returns whole documents</a:t>
            </a:r>
            <a:endParaRPr lang="en-US" sz="1200" dirty="0"/>
          </a:p>
        </p:txBody>
      </p:sp>
      <p:sp>
        <p:nvSpPr>
          <p:cNvPr id="3" name="Rectangle 2">
            <a:extLst>
              <a:ext uri="{FF2B5EF4-FFF2-40B4-BE49-F238E27FC236}">
                <a16:creationId xmlns:a16="http://schemas.microsoft.com/office/drawing/2014/main" id="{D75A2658-C669-B58C-E657-F0AA2F66DF60}"/>
              </a:ext>
            </a:extLst>
          </p:cNvPr>
          <p:cNvSpPr/>
          <p:nvPr/>
        </p:nvSpPr>
        <p:spPr>
          <a:xfrm>
            <a:off x="2862274" y="2929882"/>
            <a:ext cx="1257992" cy="61514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t>Default Relevance Scoring</a:t>
            </a:r>
          </a:p>
        </p:txBody>
      </p:sp>
      <p:sp>
        <p:nvSpPr>
          <p:cNvPr id="4" name="Rectangle 3">
            <a:extLst>
              <a:ext uri="{FF2B5EF4-FFF2-40B4-BE49-F238E27FC236}">
                <a16:creationId xmlns:a16="http://schemas.microsoft.com/office/drawing/2014/main" id="{C1A6BA8E-C378-BE62-F198-8BFFE0270D0C}"/>
              </a:ext>
            </a:extLst>
          </p:cNvPr>
          <p:cNvSpPr/>
          <p:nvPr/>
        </p:nvSpPr>
        <p:spPr>
          <a:xfrm>
            <a:off x="2862274" y="4158298"/>
            <a:ext cx="1257992" cy="61514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t>Semantic Ranking</a:t>
            </a:r>
          </a:p>
        </p:txBody>
      </p:sp>
      <p:pic>
        <p:nvPicPr>
          <p:cNvPr id="8" name="Picture 7">
            <a:extLst>
              <a:ext uri="{FF2B5EF4-FFF2-40B4-BE49-F238E27FC236}">
                <a16:creationId xmlns:a16="http://schemas.microsoft.com/office/drawing/2014/main" id="{1FFD7852-7BBC-FEA3-668C-2F4CE257754D}"/>
              </a:ext>
            </a:extLst>
          </p:cNvPr>
          <p:cNvPicPr>
            <a:picLocks noChangeAspect="1"/>
          </p:cNvPicPr>
          <p:nvPr/>
        </p:nvPicPr>
        <p:blipFill>
          <a:blip r:embed="rId2"/>
          <a:stretch>
            <a:fillRect/>
          </a:stretch>
        </p:blipFill>
        <p:spPr>
          <a:xfrm>
            <a:off x="2427508" y="434702"/>
            <a:ext cx="2100228" cy="726005"/>
          </a:xfrm>
          <a:prstGeom prst="rect">
            <a:avLst/>
          </a:prstGeom>
        </p:spPr>
      </p:pic>
      <p:pic>
        <p:nvPicPr>
          <p:cNvPr id="9" name="Picture 8">
            <a:extLst>
              <a:ext uri="{FF2B5EF4-FFF2-40B4-BE49-F238E27FC236}">
                <a16:creationId xmlns:a16="http://schemas.microsoft.com/office/drawing/2014/main" id="{514F8AC8-995F-F7CC-2823-F7D1F74F9748}"/>
              </a:ext>
            </a:extLst>
          </p:cNvPr>
          <p:cNvPicPr>
            <a:picLocks noChangeAspect="1"/>
          </p:cNvPicPr>
          <p:nvPr/>
        </p:nvPicPr>
        <p:blipFill>
          <a:blip r:embed="rId3"/>
          <a:stretch>
            <a:fillRect/>
          </a:stretch>
        </p:blipFill>
        <p:spPr>
          <a:xfrm>
            <a:off x="2095165" y="5310963"/>
            <a:ext cx="2792210" cy="688908"/>
          </a:xfrm>
          <a:prstGeom prst="rect">
            <a:avLst/>
          </a:prstGeom>
        </p:spPr>
      </p:pic>
      <p:cxnSp>
        <p:nvCxnSpPr>
          <p:cNvPr id="11" name="Straight Arrow Connector 10">
            <a:extLst>
              <a:ext uri="{FF2B5EF4-FFF2-40B4-BE49-F238E27FC236}">
                <a16:creationId xmlns:a16="http://schemas.microsoft.com/office/drawing/2014/main" id="{41CA9D72-7B26-5511-E7B9-73B8BB45AFAF}"/>
              </a:ext>
            </a:extLst>
          </p:cNvPr>
          <p:cNvCxnSpPr>
            <a:cxnSpLocks/>
            <a:stCxn id="8" idx="2"/>
            <a:endCxn id="74" idx="0"/>
          </p:cNvCxnSpPr>
          <p:nvPr/>
        </p:nvCxnSpPr>
        <p:spPr>
          <a:xfrm>
            <a:off x="3477622" y="1160707"/>
            <a:ext cx="6987" cy="447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9DBA4E-0EB9-560F-1162-573D2135E41D}"/>
              </a:ext>
            </a:extLst>
          </p:cNvPr>
          <p:cNvCxnSpPr>
            <a:cxnSpLocks/>
            <a:stCxn id="3" idx="2"/>
            <a:endCxn id="4" idx="0"/>
          </p:cNvCxnSpPr>
          <p:nvPr/>
        </p:nvCxnSpPr>
        <p:spPr>
          <a:xfrm>
            <a:off x="3491270" y="3545023"/>
            <a:ext cx="0" cy="61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957AA5-2FD3-0179-E6B6-B2E9F63F9498}"/>
              </a:ext>
            </a:extLst>
          </p:cNvPr>
          <p:cNvCxnSpPr>
            <a:cxnSpLocks/>
            <a:stCxn id="4" idx="2"/>
            <a:endCxn id="9" idx="0"/>
          </p:cNvCxnSpPr>
          <p:nvPr/>
        </p:nvCxnSpPr>
        <p:spPr>
          <a:xfrm>
            <a:off x="3491270" y="4773439"/>
            <a:ext cx="0" cy="537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20F66A3-DB8B-703F-0DE3-E53F30ED472F}"/>
              </a:ext>
            </a:extLst>
          </p:cNvPr>
          <p:cNvPicPr>
            <a:picLocks noChangeAspect="1"/>
          </p:cNvPicPr>
          <p:nvPr/>
        </p:nvPicPr>
        <p:blipFill>
          <a:blip r:embed="rId4"/>
          <a:stretch>
            <a:fillRect/>
          </a:stretch>
        </p:blipFill>
        <p:spPr>
          <a:xfrm>
            <a:off x="4128611" y="2694861"/>
            <a:ext cx="1054699" cy="1085182"/>
          </a:xfrm>
          <a:prstGeom prst="rect">
            <a:avLst/>
          </a:prstGeom>
        </p:spPr>
      </p:pic>
      <p:sp>
        <p:nvSpPr>
          <p:cNvPr id="6" name="TextBox 5">
            <a:extLst>
              <a:ext uri="{FF2B5EF4-FFF2-40B4-BE49-F238E27FC236}">
                <a16:creationId xmlns:a16="http://schemas.microsoft.com/office/drawing/2014/main" id="{BD73986E-6266-7016-D7F0-64002C2EBE44}"/>
              </a:ext>
            </a:extLst>
          </p:cNvPr>
          <p:cNvSpPr txBox="1"/>
          <p:nvPr/>
        </p:nvSpPr>
        <p:spPr>
          <a:xfrm>
            <a:off x="4744087" y="2943325"/>
            <a:ext cx="2939603" cy="461665"/>
          </a:xfrm>
          <a:prstGeom prst="rect">
            <a:avLst/>
          </a:prstGeom>
          <a:solidFill>
            <a:schemeClr val="bg1"/>
          </a:solidFill>
        </p:spPr>
        <p:txBody>
          <a:bodyPr wrap="square">
            <a:spAutoFit/>
          </a:bodyPr>
          <a:lstStyle/>
          <a:p>
            <a:pPr marL="171450" indent="-171450">
              <a:buFont typeface="Arial" panose="020B0604020202020204" pitchFamily="34" charset="0"/>
              <a:buChar char="•"/>
            </a:pPr>
            <a:r>
              <a:rPr lang="en-US" sz="1200" dirty="0"/>
              <a:t>Algorithm: BM25Similarity</a:t>
            </a:r>
          </a:p>
          <a:p>
            <a:pPr marL="171450" indent="-171450">
              <a:buFont typeface="Arial" panose="020B0604020202020204" pitchFamily="34" charset="0"/>
              <a:buChar char="•"/>
            </a:pPr>
            <a:r>
              <a:rPr lang="en-US" sz="1200" dirty="0"/>
              <a:t>Returns top 50 ranked results</a:t>
            </a:r>
          </a:p>
        </p:txBody>
      </p:sp>
      <p:pic>
        <p:nvPicPr>
          <p:cNvPr id="29" name="Picture 28">
            <a:extLst>
              <a:ext uri="{FF2B5EF4-FFF2-40B4-BE49-F238E27FC236}">
                <a16:creationId xmlns:a16="http://schemas.microsoft.com/office/drawing/2014/main" id="{B48EC1A3-913C-0E60-F3C6-E2CD731FC780}"/>
              </a:ext>
            </a:extLst>
          </p:cNvPr>
          <p:cNvPicPr>
            <a:picLocks noChangeAspect="1"/>
          </p:cNvPicPr>
          <p:nvPr/>
        </p:nvPicPr>
        <p:blipFill>
          <a:blip r:embed="rId4"/>
          <a:stretch>
            <a:fillRect/>
          </a:stretch>
        </p:blipFill>
        <p:spPr>
          <a:xfrm>
            <a:off x="4149914" y="3878716"/>
            <a:ext cx="1054699" cy="1085182"/>
          </a:xfrm>
          <a:prstGeom prst="rect">
            <a:avLst/>
          </a:prstGeom>
        </p:spPr>
      </p:pic>
      <p:sp>
        <p:nvSpPr>
          <p:cNvPr id="30" name="TextBox 29">
            <a:extLst>
              <a:ext uri="{FF2B5EF4-FFF2-40B4-BE49-F238E27FC236}">
                <a16:creationId xmlns:a16="http://schemas.microsoft.com/office/drawing/2014/main" id="{B9E69C46-78D8-39C6-B3E4-BE18166B5243}"/>
              </a:ext>
            </a:extLst>
          </p:cNvPr>
          <p:cNvSpPr txBox="1"/>
          <p:nvPr/>
        </p:nvSpPr>
        <p:spPr>
          <a:xfrm>
            <a:off x="4744087" y="4071362"/>
            <a:ext cx="3128658" cy="646331"/>
          </a:xfrm>
          <a:prstGeom prst="rect">
            <a:avLst/>
          </a:prstGeom>
          <a:solidFill>
            <a:schemeClr val="bg1"/>
          </a:solidFill>
        </p:spPr>
        <p:txBody>
          <a:bodyPr wrap="square">
            <a:spAutoFit/>
          </a:bodyPr>
          <a:lstStyle/>
          <a:p>
            <a:pPr marL="171450" indent="-171450">
              <a:buFont typeface="Arial" panose="020B0604020202020204" pitchFamily="34" charset="0"/>
              <a:buChar char="•"/>
            </a:pPr>
            <a:r>
              <a:rPr lang="en-US" sz="1200" dirty="0"/>
              <a:t>Preprocessing</a:t>
            </a:r>
          </a:p>
          <a:p>
            <a:pPr marL="171450" indent="-171450">
              <a:buFont typeface="Arial" panose="020B0604020202020204" pitchFamily="34" charset="0"/>
              <a:buChar char="•"/>
            </a:pPr>
            <a:r>
              <a:rPr lang="en-US" sz="1200" dirty="0"/>
              <a:t>Best Summarizer extraction</a:t>
            </a:r>
          </a:p>
          <a:p>
            <a:pPr marL="171450" indent="-171450">
              <a:buFont typeface="Arial" panose="020B0604020202020204" pitchFamily="34" charset="0"/>
              <a:buChar char="•"/>
            </a:pPr>
            <a:r>
              <a:rPr lang="en-US" sz="1200" dirty="0"/>
              <a:t>Semantic Ranker</a:t>
            </a:r>
          </a:p>
        </p:txBody>
      </p:sp>
      <p:sp>
        <p:nvSpPr>
          <p:cNvPr id="31" name="Rectangle 30">
            <a:extLst>
              <a:ext uri="{FF2B5EF4-FFF2-40B4-BE49-F238E27FC236}">
                <a16:creationId xmlns:a16="http://schemas.microsoft.com/office/drawing/2014/main" id="{1C3AF819-A4BD-4A7C-FF8D-D179CD63A8C4}"/>
              </a:ext>
            </a:extLst>
          </p:cNvPr>
          <p:cNvSpPr/>
          <p:nvPr/>
        </p:nvSpPr>
        <p:spPr>
          <a:xfrm>
            <a:off x="2862843" y="6394439"/>
            <a:ext cx="1257992" cy="61514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t>Top N (3) added to prompt</a:t>
            </a:r>
          </a:p>
        </p:txBody>
      </p:sp>
      <p:cxnSp>
        <p:nvCxnSpPr>
          <p:cNvPr id="32" name="Straight Arrow Connector 31">
            <a:extLst>
              <a:ext uri="{FF2B5EF4-FFF2-40B4-BE49-F238E27FC236}">
                <a16:creationId xmlns:a16="http://schemas.microsoft.com/office/drawing/2014/main" id="{F1BF81D6-7364-C106-2EB2-FC86B674FA54}"/>
              </a:ext>
            </a:extLst>
          </p:cNvPr>
          <p:cNvCxnSpPr>
            <a:cxnSpLocks/>
            <a:stCxn id="9" idx="2"/>
            <a:endCxn id="31" idx="0"/>
          </p:cNvCxnSpPr>
          <p:nvPr/>
        </p:nvCxnSpPr>
        <p:spPr>
          <a:xfrm>
            <a:off x="3491270" y="5999871"/>
            <a:ext cx="569" cy="394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FC0BFF12-A5BA-F9A0-32A3-FC627DA713EC}"/>
              </a:ext>
            </a:extLst>
          </p:cNvPr>
          <p:cNvPicPr>
            <a:picLocks noChangeAspect="1"/>
          </p:cNvPicPr>
          <p:nvPr/>
        </p:nvPicPr>
        <p:blipFill>
          <a:blip r:embed="rId5"/>
          <a:stretch>
            <a:fillRect/>
          </a:stretch>
        </p:blipFill>
        <p:spPr>
          <a:xfrm>
            <a:off x="0" y="6332865"/>
            <a:ext cx="1767993" cy="676715"/>
          </a:xfrm>
          <a:prstGeom prst="rect">
            <a:avLst/>
          </a:prstGeom>
        </p:spPr>
      </p:pic>
      <p:cxnSp>
        <p:nvCxnSpPr>
          <p:cNvPr id="40" name="Straight Arrow Connector 39">
            <a:extLst>
              <a:ext uri="{FF2B5EF4-FFF2-40B4-BE49-F238E27FC236}">
                <a16:creationId xmlns:a16="http://schemas.microsoft.com/office/drawing/2014/main" id="{971BB230-E8B0-D420-8BE5-E1730ADC62A3}"/>
              </a:ext>
            </a:extLst>
          </p:cNvPr>
          <p:cNvCxnSpPr>
            <a:cxnSpLocks/>
            <a:stCxn id="39" idx="3"/>
            <a:endCxn id="31" idx="1"/>
          </p:cNvCxnSpPr>
          <p:nvPr/>
        </p:nvCxnSpPr>
        <p:spPr>
          <a:xfrm>
            <a:off x="1767993" y="6671223"/>
            <a:ext cx="1094850" cy="30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D401F8A-0192-7223-C443-DD7DF2B63C76}"/>
              </a:ext>
            </a:extLst>
          </p:cNvPr>
          <p:cNvCxnSpPr>
            <a:cxnSpLocks/>
            <a:stCxn id="31" idx="3"/>
            <a:endCxn id="53" idx="1"/>
          </p:cNvCxnSpPr>
          <p:nvPr/>
        </p:nvCxnSpPr>
        <p:spPr>
          <a:xfrm flipV="1">
            <a:off x="4120835" y="6683112"/>
            <a:ext cx="1246504" cy="18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2E72BECF-18A2-96F7-070E-72C8223BE977}"/>
              </a:ext>
            </a:extLst>
          </p:cNvPr>
          <p:cNvPicPr>
            <a:picLocks noChangeAspect="1"/>
          </p:cNvPicPr>
          <p:nvPr/>
        </p:nvPicPr>
        <p:blipFill>
          <a:blip r:embed="rId6"/>
          <a:stretch>
            <a:fillRect/>
          </a:stretch>
        </p:blipFill>
        <p:spPr>
          <a:xfrm>
            <a:off x="5367339" y="6097845"/>
            <a:ext cx="1798476" cy="1170533"/>
          </a:xfrm>
          <a:prstGeom prst="rect">
            <a:avLst/>
          </a:prstGeom>
        </p:spPr>
      </p:pic>
      <p:sp>
        <p:nvSpPr>
          <p:cNvPr id="55" name="TextBox 54">
            <a:extLst>
              <a:ext uri="{FF2B5EF4-FFF2-40B4-BE49-F238E27FC236}">
                <a16:creationId xmlns:a16="http://schemas.microsoft.com/office/drawing/2014/main" id="{E77C32C2-63EA-88DA-5C3C-A6C592E4CBDD}"/>
              </a:ext>
            </a:extLst>
          </p:cNvPr>
          <p:cNvSpPr txBox="1"/>
          <p:nvPr/>
        </p:nvSpPr>
        <p:spPr>
          <a:xfrm>
            <a:off x="7861070" y="500443"/>
            <a:ext cx="7564582" cy="461665"/>
          </a:xfrm>
          <a:prstGeom prst="rect">
            <a:avLst/>
          </a:prstGeom>
          <a:noFill/>
        </p:spPr>
        <p:txBody>
          <a:bodyPr wrap="square">
            <a:spAutoFit/>
          </a:bodyPr>
          <a:lstStyle/>
          <a:p>
            <a:r>
              <a:rPr lang="en-US" sz="1200" dirty="0"/>
              <a:t>TF-IDF-like retrieval functions that use the term frequency (TF) and the inverse document frequency (IDF) as variables to calculate relevance scores for each </a:t>
            </a:r>
            <a:r>
              <a:rPr lang="en-US" sz="1200"/>
              <a:t>document-query pair, </a:t>
            </a:r>
            <a:r>
              <a:rPr lang="en-US" sz="1200" dirty="0"/>
              <a:t>which is then used for ranking results. </a:t>
            </a:r>
          </a:p>
        </p:txBody>
      </p:sp>
      <p:sp>
        <p:nvSpPr>
          <p:cNvPr id="56" name="TextBox 55">
            <a:extLst>
              <a:ext uri="{FF2B5EF4-FFF2-40B4-BE49-F238E27FC236}">
                <a16:creationId xmlns:a16="http://schemas.microsoft.com/office/drawing/2014/main" id="{054F9098-CC66-90A3-660A-6DF01554F11B}"/>
              </a:ext>
            </a:extLst>
          </p:cNvPr>
          <p:cNvSpPr txBox="1"/>
          <p:nvPr/>
        </p:nvSpPr>
        <p:spPr>
          <a:xfrm>
            <a:off x="7790412" y="996204"/>
            <a:ext cx="8021782" cy="461665"/>
          </a:xfrm>
          <a:prstGeom prst="rect">
            <a:avLst/>
          </a:prstGeom>
          <a:noFill/>
        </p:spPr>
        <p:txBody>
          <a:bodyPr wrap="square">
            <a:spAutoFit/>
          </a:bodyPr>
          <a:lstStyle/>
          <a:p>
            <a:r>
              <a:rPr lang="en-US" sz="1200" dirty="0"/>
              <a:t>The semantic models don't compose new sentences or phrases from the </a:t>
            </a:r>
            <a:r>
              <a:rPr lang="en-US" sz="1200"/>
              <a:t>available content, </a:t>
            </a:r>
            <a:r>
              <a:rPr lang="en-US" sz="1200" dirty="0"/>
              <a:t>nor does it apply logic to arrive at new conclusions. </a:t>
            </a:r>
            <a:r>
              <a:rPr lang="en-US" sz="1200"/>
              <a:t>In short, </a:t>
            </a:r>
            <a:r>
              <a:rPr lang="en-US" sz="1200" dirty="0"/>
              <a:t>the system will never return content that doesn't already exist.</a:t>
            </a:r>
          </a:p>
        </p:txBody>
      </p:sp>
      <p:sp>
        <p:nvSpPr>
          <p:cNvPr id="57" name="TextBox 56">
            <a:extLst>
              <a:ext uri="{FF2B5EF4-FFF2-40B4-BE49-F238E27FC236}">
                <a16:creationId xmlns:a16="http://schemas.microsoft.com/office/drawing/2014/main" id="{E6D2CE4E-6501-6A94-9C8F-EE1386AFC0CE}"/>
              </a:ext>
            </a:extLst>
          </p:cNvPr>
          <p:cNvSpPr txBox="1"/>
          <p:nvPr/>
        </p:nvSpPr>
        <p:spPr>
          <a:xfrm>
            <a:off x="2356820" y="317340"/>
            <a:ext cx="2241603" cy="276999"/>
          </a:xfrm>
          <a:prstGeom prst="rect">
            <a:avLst/>
          </a:prstGeom>
          <a:solidFill>
            <a:schemeClr val="bg1"/>
          </a:solidFill>
        </p:spPr>
        <p:txBody>
          <a:bodyPr wrap="square">
            <a:spAutoFit/>
          </a:bodyPr>
          <a:lstStyle/>
          <a:p>
            <a:pPr algn="ctr"/>
            <a:r>
              <a:rPr lang="en-US" sz="1200" dirty="0"/>
              <a:t>Input documents </a:t>
            </a:r>
          </a:p>
        </p:txBody>
      </p:sp>
      <p:sp>
        <p:nvSpPr>
          <p:cNvPr id="58" name="TextBox 57">
            <a:extLst>
              <a:ext uri="{FF2B5EF4-FFF2-40B4-BE49-F238E27FC236}">
                <a16:creationId xmlns:a16="http://schemas.microsoft.com/office/drawing/2014/main" id="{D8F2F5C7-13D7-4D70-4142-364A04913D9E}"/>
              </a:ext>
            </a:extLst>
          </p:cNvPr>
          <p:cNvSpPr txBox="1"/>
          <p:nvPr/>
        </p:nvSpPr>
        <p:spPr>
          <a:xfrm>
            <a:off x="2084983" y="5167019"/>
            <a:ext cx="2953948" cy="276999"/>
          </a:xfrm>
          <a:prstGeom prst="rect">
            <a:avLst/>
          </a:prstGeom>
          <a:solidFill>
            <a:schemeClr val="bg1"/>
          </a:solidFill>
        </p:spPr>
        <p:txBody>
          <a:bodyPr wrap="square">
            <a:spAutoFit/>
          </a:bodyPr>
          <a:lstStyle/>
          <a:p>
            <a:r>
              <a:rPr lang="en-US" sz="1200" dirty="0"/>
              <a:t>Top 50 semantically ranked documents</a:t>
            </a:r>
          </a:p>
        </p:txBody>
      </p:sp>
      <p:sp>
        <p:nvSpPr>
          <p:cNvPr id="59" name="TextBox 58">
            <a:extLst>
              <a:ext uri="{FF2B5EF4-FFF2-40B4-BE49-F238E27FC236}">
                <a16:creationId xmlns:a16="http://schemas.microsoft.com/office/drawing/2014/main" id="{B43508BE-CC67-A6BA-0519-F318AF02DCF7}"/>
              </a:ext>
            </a:extLst>
          </p:cNvPr>
          <p:cNvSpPr txBox="1"/>
          <p:nvPr/>
        </p:nvSpPr>
        <p:spPr>
          <a:xfrm>
            <a:off x="285821" y="6216137"/>
            <a:ext cx="1443768" cy="276999"/>
          </a:xfrm>
          <a:prstGeom prst="rect">
            <a:avLst/>
          </a:prstGeom>
          <a:solidFill>
            <a:schemeClr val="bg1"/>
          </a:solidFill>
        </p:spPr>
        <p:txBody>
          <a:bodyPr wrap="square">
            <a:spAutoFit/>
          </a:bodyPr>
          <a:lstStyle/>
          <a:p>
            <a:r>
              <a:rPr lang="en-US" sz="1200" dirty="0"/>
              <a:t>Input Prompt</a:t>
            </a:r>
          </a:p>
        </p:txBody>
      </p:sp>
      <p:cxnSp>
        <p:nvCxnSpPr>
          <p:cNvPr id="63" name="Connector: Elbow 62">
            <a:extLst>
              <a:ext uri="{FF2B5EF4-FFF2-40B4-BE49-F238E27FC236}">
                <a16:creationId xmlns:a16="http://schemas.microsoft.com/office/drawing/2014/main" id="{C9DC3BB0-322F-3778-A8C5-55371767E8E2}"/>
              </a:ext>
            </a:extLst>
          </p:cNvPr>
          <p:cNvCxnSpPr>
            <a:cxnSpLocks/>
            <a:stCxn id="39" idx="3"/>
            <a:endCxn id="4" idx="1"/>
          </p:cNvCxnSpPr>
          <p:nvPr/>
        </p:nvCxnSpPr>
        <p:spPr>
          <a:xfrm flipV="1">
            <a:off x="1767993" y="4465869"/>
            <a:ext cx="1094281" cy="22053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FB62F89-4184-2871-4261-5F17A5B8AC43}"/>
              </a:ext>
            </a:extLst>
          </p:cNvPr>
          <p:cNvSpPr txBox="1"/>
          <p:nvPr/>
        </p:nvSpPr>
        <p:spPr>
          <a:xfrm>
            <a:off x="5636319" y="5939138"/>
            <a:ext cx="1443768" cy="276999"/>
          </a:xfrm>
          <a:prstGeom prst="rect">
            <a:avLst/>
          </a:prstGeom>
          <a:solidFill>
            <a:schemeClr val="bg1"/>
          </a:solidFill>
        </p:spPr>
        <p:txBody>
          <a:bodyPr wrap="square">
            <a:spAutoFit/>
          </a:bodyPr>
          <a:lstStyle/>
          <a:p>
            <a:r>
              <a:rPr lang="en-US" sz="1200" dirty="0"/>
              <a:t>Enhanced Prompt</a:t>
            </a:r>
          </a:p>
        </p:txBody>
      </p:sp>
      <p:cxnSp>
        <p:nvCxnSpPr>
          <p:cNvPr id="67" name="Connector: Elbow 66">
            <a:extLst>
              <a:ext uri="{FF2B5EF4-FFF2-40B4-BE49-F238E27FC236}">
                <a16:creationId xmlns:a16="http://schemas.microsoft.com/office/drawing/2014/main" id="{B02BF292-1495-CDCD-7B6E-398D9DF3C884}"/>
              </a:ext>
            </a:extLst>
          </p:cNvPr>
          <p:cNvCxnSpPr>
            <a:cxnSpLocks/>
            <a:stCxn id="39" idx="3"/>
            <a:endCxn id="3" idx="1"/>
          </p:cNvCxnSpPr>
          <p:nvPr/>
        </p:nvCxnSpPr>
        <p:spPr>
          <a:xfrm flipV="1">
            <a:off x="1767993" y="3237453"/>
            <a:ext cx="1094281" cy="34337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F765F1D-ED4E-3C54-F79C-212D4715495E}"/>
              </a:ext>
            </a:extLst>
          </p:cNvPr>
          <p:cNvSpPr txBox="1"/>
          <p:nvPr/>
        </p:nvSpPr>
        <p:spPr>
          <a:xfrm>
            <a:off x="7753965" y="1526711"/>
            <a:ext cx="9430602" cy="3970318"/>
          </a:xfrm>
          <a:prstGeom prst="rect">
            <a:avLst/>
          </a:prstGeom>
          <a:solidFill>
            <a:schemeClr val="bg1"/>
          </a:solidFill>
        </p:spPr>
        <p:txBody>
          <a:bodyPr wrap="square">
            <a:spAutoFit/>
          </a:bodyPr>
          <a:lstStyle/>
          <a:p>
            <a:r>
              <a:rPr lang="en-US" sz="1200" dirty="0"/>
              <a:t>Details of Default Relevance Scoring</a:t>
            </a:r>
          </a:p>
          <a:p>
            <a:r>
              <a:rPr lang="en-US" sz="1200" dirty="0"/>
              <a:t>1. Default Relevance scoring is part of Full text search in Azure Cognitive Search</a:t>
            </a:r>
          </a:p>
          <a:p>
            <a:r>
              <a:rPr lang="en-US" sz="1200" dirty="0"/>
              <a:t>2. BM25 uses TF-IDF, or term frequency-inverse document frequency, to compute the relevance score for each prompt-section pair. (more details on BM25 can be found </a:t>
            </a:r>
            <a:r>
              <a:rPr lang="en-US" sz="1200" dirty="0">
                <a:hlinkClick r:id="rId7"/>
              </a:rPr>
              <a:t>here</a:t>
            </a:r>
            <a:r>
              <a:rPr lang="en-US" sz="1200" dirty="0"/>
              <a:t>).</a:t>
            </a:r>
          </a:p>
          <a:p>
            <a:r>
              <a:rPr lang="en-US" sz="1200" dirty="0"/>
              <a:t>3. The sections are ranked using this relevance score. The number of returned sections is limited to 50 by default in order to maintain the fast performance of Semantic Ranking. It can be increased to 1000 sections.</a:t>
            </a:r>
          </a:p>
          <a:p>
            <a:endParaRPr lang="en-US" sz="1200" dirty="0"/>
          </a:p>
          <a:p>
            <a:r>
              <a:rPr lang="en-US" sz="1200" dirty="0"/>
              <a:t>Details of Semantic Ranking</a:t>
            </a:r>
          </a:p>
          <a:p>
            <a:r>
              <a:rPr lang="en-US" sz="1200" dirty="0"/>
              <a:t>1. Preprocessing: Each Section is converted to a long string which is trimmed at 128 unique tokens</a:t>
            </a:r>
          </a:p>
          <a:p>
            <a:r>
              <a:rPr lang="en-US" sz="1200" dirty="0"/>
              <a:t>2. Best Summarizers extraction. Extracts 2 passages: semantic caption and answer. Semantic caption is a passage from the section that best summarize the section relative to the query</a:t>
            </a:r>
          </a:p>
          <a:p>
            <a:r>
              <a:rPr lang="en-US" sz="1200" dirty="0"/>
              <a:t>3. Semantic ranker re-ranks the sections using a proprietary language model that compares semantic caption with the prompt. Returns whole sections along with the captions and answers. The actual details of the is process is proprietary, most likely a proprietary Microsoft LLM converts the sections and prompts to embeddings and computes the cosine similarity. (The 128 token limit is possibly because of the limitation of this model) </a:t>
            </a:r>
          </a:p>
          <a:p>
            <a:r>
              <a:rPr lang="en-US" sz="1200" dirty="0"/>
              <a:t>4. The top N (3 by default) sections are used to enhance the prompt.</a:t>
            </a:r>
          </a:p>
          <a:p>
            <a:endParaRPr lang="en-US" sz="1200" dirty="0"/>
          </a:p>
          <a:p>
            <a:endParaRPr lang="en-US" sz="1200" dirty="0"/>
          </a:p>
          <a:p>
            <a:r>
              <a:rPr lang="en-US" sz="1200" dirty="0"/>
              <a:t>Note. The semantic models don't compose new sentences or phrases from the available content, nor does it apply logic to arrive at new conclusions. In short, the system will never return content that doesn't already exist.</a:t>
            </a:r>
          </a:p>
          <a:p>
            <a:endParaRPr lang="en-US" sz="1200" dirty="0"/>
          </a:p>
        </p:txBody>
      </p:sp>
      <p:sp>
        <p:nvSpPr>
          <p:cNvPr id="74" name="Rectangle 73">
            <a:extLst>
              <a:ext uri="{FF2B5EF4-FFF2-40B4-BE49-F238E27FC236}">
                <a16:creationId xmlns:a16="http://schemas.microsoft.com/office/drawing/2014/main" id="{89FD20DB-A26F-E4EC-B4F0-5A3D08655841}"/>
              </a:ext>
            </a:extLst>
          </p:cNvPr>
          <p:cNvSpPr/>
          <p:nvPr/>
        </p:nvSpPr>
        <p:spPr>
          <a:xfrm>
            <a:off x="2855613" y="1608068"/>
            <a:ext cx="1257992" cy="61514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t>Split input documents</a:t>
            </a:r>
          </a:p>
        </p:txBody>
      </p:sp>
      <p:cxnSp>
        <p:nvCxnSpPr>
          <p:cNvPr id="76" name="Straight Arrow Connector 75">
            <a:extLst>
              <a:ext uri="{FF2B5EF4-FFF2-40B4-BE49-F238E27FC236}">
                <a16:creationId xmlns:a16="http://schemas.microsoft.com/office/drawing/2014/main" id="{36205C3D-BED6-D7D6-D8A5-C2545005CA87}"/>
              </a:ext>
            </a:extLst>
          </p:cNvPr>
          <p:cNvCxnSpPr>
            <a:cxnSpLocks/>
            <a:stCxn id="74" idx="2"/>
            <a:endCxn id="3" idx="0"/>
          </p:cNvCxnSpPr>
          <p:nvPr/>
        </p:nvCxnSpPr>
        <p:spPr>
          <a:xfrm>
            <a:off x="3484609" y="2223209"/>
            <a:ext cx="6661" cy="706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EF4B0EC4-82B2-EA95-8CF4-29933E0F28CC}"/>
              </a:ext>
            </a:extLst>
          </p:cNvPr>
          <p:cNvPicPr>
            <a:picLocks noChangeAspect="1"/>
          </p:cNvPicPr>
          <p:nvPr/>
        </p:nvPicPr>
        <p:blipFill>
          <a:blip r:embed="rId4"/>
          <a:stretch>
            <a:fillRect/>
          </a:stretch>
        </p:blipFill>
        <p:spPr>
          <a:xfrm>
            <a:off x="4101632" y="1343500"/>
            <a:ext cx="1054699" cy="1085182"/>
          </a:xfrm>
          <a:prstGeom prst="rect">
            <a:avLst/>
          </a:prstGeom>
        </p:spPr>
      </p:pic>
      <p:sp>
        <p:nvSpPr>
          <p:cNvPr id="80" name="TextBox 79">
            <a:extLst>
              <a:ext uri="{FF2B5EF4-FFF2-40B4-BE49-F238E27FC236}">
                <a16:creationId xmlns:a16="http://schemas.microsoft.com/office/drawing/2014/main" id="{7EBB9143-5128-4392-04DA-50990F35231F}"/>
              </a:ext>
            </a:extLst>
          </p:cNvPr>
          <p:cNvSpPr txBox="1"/>
          <p:nvPr/>
        </p:nvSpPr>
        <p:spPr>
          <a:xfrm>
            <a:off x="4717108" y="1591964"/>
            <a:ext cx="2797793" cy="461665"/>
          </a:xfrm>
          <a:prstGeom prst="rect">
            <a:avLst/>
          </a:prstGeom>
          <a:solidFill>
            <a:schemeClr val="bg1"/>
          </a:solidFill>
        </p:spPr>
        <p:txBody>
          <a:bodyPr wrap="square">
            <a:spAutoFit/>
          </a:bodyPr>
          <a:lstStyle/>
          <a:p>
            <a:pPr marL="171450" indent="-171450">
              <a:buFont typeface="Arial" panose="020B0604020202020204" pitchFamily="34" charset="0"/>
              <a:buChar char="•"/>
            </a:pPr>
            <a:r>
              <a:rPr lang="en-US" sz="1200" dirty="0"/>
              <a:t>Split input documents into pages and sections (configurable) </a:t>
            </a:r>
          </a:p>
        </p:txBody>
      </p:sp>
      <p:pic>
        <p:nvPicPr>
          <p:cNvPr id="81" name="Picture 80">
            <a:extLst>
              <a:ext uri="{FF2B5EF4-FFF2-40B4-BE49-F238E27FC236}">
                <a16:creationId xmlns:a16="http://schemas.microsoft.com/office/drawing/2014/main" id="{5854F729-A93A-728F-4CBC-298019410EB9}"/>
              </a:ext>
            </a:extLst>
          </p:cNvPr>
          <p:cNvPicPr>
            <a:picLocks noChangeAspect="1"/>
          </p:cNvPicPr>
          <p:nvPr/>
        </p:nvPicPr>
        <p:blipFill>
          <a:blip r:embed="rId8"/>
          <a:stretch>
            <a:fillRect/>
          </a:stretch>
        </p:blipFill>
        <p:spPr>
          <a:xfrm>
            <a:off x="8915925" y="-83177"/>
            <a:ext cx="7759577" cy="6858000"/>
          </a:xfrm>
          <a:prstGeom prst="rect">
            <a:avLst/>
          </a:prstGeom>
        </p:spPr>
      </p:pic>
    </p:spTree>
    <p:extLst>
      <p:ext uri="{BB962C8B-B14F-4D97-AF65-F5344CB8AC3E}">
        <p14:creationId xmlns:p14="http://schemas.microsoft.com/office/powerpoint/2010/main" val="310498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3423F0-B26D-59C9-4D74-6AC19A1CCC74}"/>
              </a:ext>
            </a:extLst>
          </p:cNvPr>
          <p:cNvSpPr/>
          <p:nvPr/>
        </p:nvSpPr>
        <p:spPr>
          <a:xfrm>
            <a:off x="5881256" y="2028903"/>
            <a:ext cx="1257992" cy="61514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t>Semantic  Search</a:t>
            </a:r>
          </a:p>
        </p:txBody>
      </p:sp>
      <p:cxnSp>
        <p:nvCxnSpPr>
          <p:cNvPr id="12" name="Straight Arrow Connector 11">
            <a:extLst>
              <a:ext uri="{FF2B5EF4-FFF2-40B4-BE49-F238E27FC236}">
                <a16:creationId xmlns:a16="http://schemas.microsoft.com/office/drawing/2014/main" id="{C59B4F93-59A9-340D-9D3B-85EF7AA924C2}"/>
              </a:ext>
            </a:extLst>
          </p:cNvPr>
          <p:cNvCxnSpPr>
            <a:cxnSpLocks/>
            <a:endCxn id="9" idx="0"/>
          </p:cNvCxnSpPr>
          <p:nvPr/>
        </p:nvCxnSpPr>
        <p:spPr>
          <a:xfrm>
            <a:off x="6508205" y="1373609"/>
            <a:ext cx="2047" cy="655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C3F1510-98AC-1BFA-AB7E-1F578B905C21}"/>
              </a:ext>
            </a:extLst>
          </p:cNvPr>
          <p:cNvCxnSpPr>
            <a:cxnSpLocks/>
            <a:stCxn id="9" idx="2"/>
            <a:endCxn id="23" idx="0"/>
          </p:cNvCxnSpPr>
          <p:nvPr/>
        </p:nvCxnSpPr>
        <p:spPr>
          <a:xfrm flipH="1">
            <a:off x="6508206" y="2644044"/>
            <a:ext cx="2046" cy="384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CDB4176E-7099-B5E5-6CF3-62B4CD44F360}"/>
              </a:ext>
            </a:extLst>
          </p:cNvPr>
          <p:cNvGrpSpPr/>
          <p:nvPr/>
        </p:nvGrpSpPr>
        <p:grpSpPr>
          <a:xfrm>
            <a:off x="5387403" y="434992"/>
            <a:ext cx="2241603" cy="843367"/>
            <a:chOff x="4513218" y="147061"/>
            <a:chExt cx="2241603" cy="843367"/>
          </a:xfrm>
        </p:grpSpPr>
        <p:pic>
          <p:nvPicPr>
            <p:cNvPr id="10" name="Picture 9">
              <a:extLst>
                <a:ext uri="{FF2B5EF4-FFF2-40B4-BE49-F238E27FC236}">
                  <a16:creationId xmlns:a16="http://schemas.microsoft.com/office/drawing/2014/main" id="{67A6BE80-6C40-30F2-46E8-E3C46B658A5B}"/>
                </a:ext>
              </a:extLst>
            </p:cNvPr>
            <p:cNvPicPr>
              <a:picLocks noChangeAspect="1"/>
            </p:cNvPicPr>
            <p:nvPr/>
          </p:nvPicPr>
          <p:blipFill>
            <a:blip r:embed="rId2"/>
            <a:stretch>
              <a:fillRect/>
            </a:stretch>
          </p:blipFill>
          <p:spPr>
            <a:xfrm>
              <a:off x="4583906" y="264423"/>
              <a:ext cx="2100228" cy="726005"/>
            </a:xfrm>
            <a:prstGeom prst="rect">
              <a:avLst/>
            </a:prstGeom>
          </p:spPr>
        </p:pic>
        <p:sp>
          <p:nvSpPr>
            <p:cNvPr id="24" name="TextBox 23">
              <a:extLst>
                <a:ext uri="{FF2B5EF4-FFF2-40B4-BE49-F238E27FC236}">
                  <a16:creationId xmlns:a16="http://schemas.microsoft.com/office/drawing/2014/main" id="{6C86985B-40B4-8186-5F73-51839602F155}"/>
                </a:ext>
              </a:extLst>
            </p:cNvPr>
            <p:cNvSpPr txBox="1"/>
            <p:nvPr/>
          </p:nvSpPr>
          <p:spPr>
            <a:xfrm>
              <a:off x="4513218" y="147061"/>
              <a:ext cx="2241603" cy="276999"/>
            </a:xfrm>
            <a:prstGeom prst="rect">
              <a:avLst/>
            </a:prstGeom>
            <a:solidFill>
              <a:schemeClr val="bg1"/>
            </a:solidFill>
          </p:spPr>
          <p:txBody>
            <a:bodyPr wrap="square">
              <a:spAutoFit/>
            </a:bodyPr>
            <a:lstStyle/>
            <a:p>
              <a:pPr algn="ctr"/>
              <a:r>
                <a:rPr lang="en-US" sz="1200" dirty="0"/>
                <a:t>Input documents </a:t>
              </a:r>
            </a:p>
          </p:txBody>
        </p:sp>
      </p:grpSp>
      <p:pic>
        <p:nvPicPr>
          <p:cNvPr id="23" name="Picture 22">
            <a:extLst>
              <a:ext uri="{FF2B5EF4-FFF2-40B4-BE49-F238E27FC236}">
                <a16:creationId xmlns:a16="http://schemas.microsoft.com/office/drawing/2014/main" id="{A1FD4521-47F9-CC0A-3DDC-DCE6A78A729D}"/>
              </a:ext>
            </a:extLst>
          </p:cNvPr>
          <p:cNvPicPr>
            <a:picLocks noChangeAspect="1"/>
          </p:cNvPicPr>
          <p:nvPr/>
        </p:nvPicPr>
        <p:blipFill rotWithShape="1">
          <a:blip r:embed="rId3"/>
          <a:srcRect t="43562"/>
          <a:stretch/>
        </p:blipFill>
        <p:spPr>
          <a:xfrm>
            <a:off x="5904179" y="3028970"/>
            <a:ext cx="1208053" cy="443748"/>
          </a:xfrm>
          <a:prstGeom prst="rect">
            <a:avLst/>
          </a:prstGeom>
        </p:spPr>
      </p:pic>
      <p:cxnSp>
        <p:nvCxnSpPr>
          <p:cNvPr id="29" name="Connector: Elbow 28">
            <a:extLst>
              <a:ext uri="{FF2B5EF4-FFF2-40B4-BE49-F238E27FC236}">
                <a16:creationId xmlns:a16="http://schemas.microsoft.com/office/drawing/2014/main" id="{16B81C02-8366-601C-6239-CD106B7E6D10}"/>
              </a:ext>
            </a:extLst>
          </p:cNvPr>
          <p:cNvCxnSpPr>
            <a:cxnSpLocks/>
            <a:stCxn id="36" idx="0"/>
            <a:endCxn id="131" idx="3"/>
          </p:cNvCxnSpPr>
          <p:nvPr/>
        </p:nvCxnSpPr>
        <p:spPr>
          <a:xfrm rot="16200000" flipV="1">
            <a:off x="2381900" y="3208882"/>
            <a:ext cx="978293" cy="7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9E1DF526-7F17-3112-79E1-7BB4F0178FF1}"/>
              </a:ext>
            </a:extLst>
          </p:cNvPr>
          <p:cNvGrpSpPr/>
          <p:nvPr/>
        </p:nvGrpSpPr>
        <p:grpSpPr>
          <a:xfrm>
            <a:off x="2363181" y="3698414"/>
            <a:ext cx="960010" cy="1402084"/>
            <a:chOff x="965044" y="3784464"/>
            <a:chExt cx="960010" cy="1402084"/>
          </a:xfrm>
        </p:grpSpPr>
        <p:grpSp>
          <p:nvGrpSpPr>
            <p:cNvPr id="52" name="Group 51">
              <a:extLst>
                <a:ext uri="{FF2B5EF4-FFF2-40B4-BE49-F238E27FC236}">
                  <a16:creationId xmlns:a16="http://schemas.microsoft.com/office/drawing/2014/main" id="{BF8C821A-2EE0-8272-A6A4-266C70D869F3}"/>
                </a:ext>
              </a:extLst>
            </p:cNvPr>
            <p:cNvGrpSpPr/>
            <p:nvPr/>
          </p:nvGrpSpPr>
          <p:grpSpPr>
            <a:xfrm>
              <a:off x="965044" y="4508651"/>
              <a:ext cx="947978" cy="677897"/>
              <a:chOff x="977076" y="3918184"/>
              <a:chExt cx="947978" cy="677897"/>
            </a:xfrm>
          </p:grpSpPr>
          <p:pic>
            <p:nvPicPr>
              <p:cNvPr id="53" name="Picture 52">
                <a:extLst>
                  <a:ext uri="{FF2B5EF4-FFF2-40B4-BE49-F238E27FC236}">
                    <a16:creationId xmlns:a16="http://schemas.microsoft.com/office/drawing/2014/main" id="{DFC9D80E-E2F3-9F16-13B5-A74BCE23C8A2}"/>
                  </a:ext>
                </a:extLst>
              </p:cNvPr>
              <p:cNvPicPr>
                <a:picLocks noChangeAspect="1"/>
              </p:cNvPicPr>
              <p:nvPr/>
            </p:nvPicPr>
            <p:blipFill>
              <a:blip r:embed="rId4"/>
              <a:stretch>
                <a:fillRect/>
              </a:stretch>
            </p:blipFill>
            <p:spPr>
              <a:xfrm>
                <a:off x="977076" y="3918184"/>
                <a:ext cx="947977" cy="362847"/>
              </a:xfrm>
              <a:prstGeom prst="rect">
                <a:avLst/>
              </a:prstGeom>
            </p:spPr>
          </p:pic>
          <p:pic>
            <p:nvPicPr>
              <p:cNvPr id="54" name="Picture 53">
                <a:extLst>
                  <a:ext uri="{FF2B5EF4-FFF2-40B4-BE49-F238E27FC236}">
                    <a16:creationId xmlns:a16="http://schemas.microsoft.com/office/drawing/2014/main" id="{569B82AC-A622-2F50-3441-CBB7119928C9}"/>
                  </a:ext>
                </a:extLst>
              </p:cNvPr>
              <p:cNvPicPr>
                <a:picLocks noChangeAspect="1"/>
              </p:cNvPicPr>
              <p:nvPr/>
            </p:nvPicPr>
            <p:blipFill>
              <a:blip r:embed="rId4">
                <a:duotone>
                  <a:prstClr val="black"/>
                  <a:schemeClr val="accent6">
                    <a:tint val="45000"/>
                    <a:satMod val="400000"/>
                  </a:schemeClr>
                </a:duotone>
              </a:blip>
              <a:stretch>
                <a:fillRect/>
              </a:stretch>
            </p:blipFill>
            <p:spPr>
              <a:xfrm>
                <a:off x="977076" y="4233234"/>
                <a:ext cx="947978" cy="362847"/>
              </a:xfrm>
              <a:prstGeom prst="rect">
                <a:avLst/>
              </a:prstGeom>
            </p:spPr>
          </p:pic>
        </p:grpSp>
        <p:grpSp>
          <p:nvGrpSpPr>
            <p:cNvPr id="51" name="Group 50">
              <a:extLst>
                <a:ext uri="{FF2B5EF4-FFF2-40B4-BE49-F238E27FC236}">
                  <a16:creationId xmlns:a16="http://schemas.microsoft.com/office/drawing/2014/main" id="{82844EC2-C110-E70B-C3C9-A87416AFAA15}"/>
                </a:ext>
              </a:extLst>
            </p:cNvPr>
            <p:cNvGrpSpPr/>
            <p:nvPr/>
          </p:nvGrpSpPr>
          <p:grpSpPr>
            <a:xfrm>
              <a:off x="977076" y="3918184"/>
              <a:ext cx="947978" cy="677897"/>
              <a:chOff x="977076" y="3918184"/>
              <a:chExt cx="947978" cy="677897"/>
            </a:xfrm>
          </p:grpSpPr>
          <p:pic>
            <p:nvPicPr>
              <p:cNvPr id="6" name="Picture 5">
                <a:extLst>
                  <a:ext uri="{FF2B5EF4-FFF2-40B4-BE49-F238E27FC236}">
                    <a16:creationId xmlns:a16="http://schemas.microsoft.com/office/drawing/2014/main" id="{EDB722C9-B489-B0E9-0708-8C72FB5688A4}"/>
                  </a:ext>
                </a:extLst>
              </p:cNvPr>
              <p:cNvPicPr>
                <a:picLocks noChangeAspect="1"/>
              </p:cNvPicPr>
              <p:nvPr/>
            </p:nvPicPr>
            <p:blipFill>
              <a:blip r:embed="rId4"/>
              <a:stretch>
                <a:fillRect/>
              </a:stretch>
            </p:blipFill>
            <p:spPr>
              <a:xfrm>
                <a:off x="977076" y="3918184"/>
                <a:ext cx="947977" cy="362847"/>
              </a:xfrm>
              <a:prstGeom prst="rect">
                <a:avLst/>
              </a:prstGeom>
            </p:spPr>
          </p:pic>
          <p:pic>
            <p:nvPicPr>
              <p:cNvPr id="35" name="Picture 34">
                <a:extLst>
                  <a:ext uri="{FF2B5EF4-FFF2-40B4-BE49-F238E27FC236}">
                    <a16:creationId xmlns:a16="http://schemas.microsoft.com/office/drawing/2014/main" id="{E2033CFD-DF0F-0D2C-A638-5E5169742FE3}"/>
                  </a:ext>
                </a:extLst>
              </p:cNvPr>
              <p:cNvPicPr>
                <a:picLocks noChangeAspect="1"/>
              </p:cNvPicPr>
              <p:nvPr/>
            </p:nvPicPr>
            <p:blipFill>
              <a:blip r:embed="rId4">
                <a:duotone>
                  <a:prstClr val="black"/>
                  <a:schemeClr val="accent6">
                    <a:tint val="45000"/>
                    <a:satMod val="400000"/>
                  </a:schemeClr>
                </a:duotone>
              </a:blip>
              <a:stretch>
                <a:fillRect/>
              </a:stretch>
            </p:blipFill>
            <p:spPr>
              <a:xfrm>
                <a:off x="977076" y="4233234"/>
                <a:ext cx="947978" cy="362847"/>
              </a:xfrm>
              <a:prstGeom prst="rect">
                <a:avLst/>
              </a:prstGeom>
            </p:spPr>
          </p:pic>
        </p:grpSp>
        <p:sp>
          <p:nvSpPr>
            <p:cNvPr id="36" name="TextBox 35">
              <a:extLst>
                <a:ext uri="{FF2B5EF4-FFF2-40B4-BE49-F238E27FC236}">
                  <a16:creationId xmlns:a16="http://schemas.microsoft.com/office/drawing/2014/main" id="{628370AB-89E7-90A0-E9A0-C1CAA12FDB52}"/>
                </a:ext>
              </a:extLst>
            </p:cNvPr>
            <p:cNvSpPr txBox="1"/>
            <p:nvPr/>
          </p:nvSpPr>
          <p:spPr>
            <a:xfrm>
              <a:off x="1033568" y="3784464"/>
              <a:ext cx="879453" cy="184666"/>
            </a:xfrm>
            <a:prstGeom prst="rect">
              <a:avLst/>
            </a:prstGeom>
            <a:solidFill>
              <a:schemeClr val="bg1"/>
            </a:solidFill>
          </p:spPr>
          <p:txBody>
            <a:bodyPr wrap="square" lIns="0" tIns="0" rIns="0" bIns="0">
              <a:spAutoFit/>
            </a:bodyPr>
            <a:lstStyle/>
            <a:p>
              <a:r>
                <a:rPr lang="en-US" sz="1200" dirty="0"/>
                <a:t>Chat history</a:t>
              </a:r>
            </a:p>
          </p:txBody>
        </p:sp>
      </p:grpSp>
      <p:sp>
        <p:nvSpPr>
          <p:cNvPr id="39" name="Oval 38">
            <a:extLst>
              <a:ext uri="{FF2B5EF4-FFF2-40B4-BE49-F238E27FC236}">
                <a16:creationId xmlns:a16="http://schemas.microsoft.com/office/drawing/2014/main" id="{E2AD67B3-DDF7-A0E8-EA57-DED519BE0DB0}"/>
              </a:ext>
            </a:extLst>
          </p:cNvPr>
          <p:cNvSpPr>
            <a:spLocks noChangeAspect="1"/>
          </p:cNvSpPr>
          <p:nvPr/>
        </p:nvSpPr>
        <p:spPr>
          <a:xfrm>
            <a:off x="6125775" y="5245239"/>
            <a:ext cx="764857" cy="764857"/>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rPr>
              <a:t>gpt-3.5-turbo</a:t>
            </a:r>
          </a:p>
        </p:txBody>
      </p:sp>
      <p:pic>
        <p:nvPicPr>
          <p:cNvPr id="40" name="Picture 39">
            <a:extLst>
              <a:ext uri="{FF2B5EF4-FFF2-40B4-BE49-F238E27FC236}">
                <a16:creationId xmlns:a16="http://schemas.microsoft.com/office/drawing/2014/main" id="{C7663B5F-F9A0-81C6-6F8C-A2C22193EFEF}"/>
              </a:ext>
            </a:extLst>
          </p:cNvPr>
          <p:cNvPicPr>
            <a:picLocks noChangeAspect="1"/>
          </p:cNvPicPr>
          <p:nvPr/>
        </p:nvPicPr>
        <p:blipFill rotWithShape="1">
          <a:blip r:embed="rId5"/>
          <a:srcRect l="73446" t="69388" r="9668"/>
          <a:stretch/>
        </p:blipFill>
        <p:spPr>
          <a:xfrm>
            <a:off x="10539109" y="623759"/>
            <a:ext cx="1230414" cy="895812"/>
          </a:xfrm>
          <a:prstGeom prst="rect">
            <a:avLst/>
          </a:prstGeom>
        </p:spPr>
      </p:pic>
      <p:sp>
        <p:nvSpPr>
          <p:cNvPr id="41" name="Oval 40">
            <a:extLst>
              <a:ext uri="{FF2B5EF4-FFF2-40B4-BE49-F238E27FC236}">
                <a16:creationId xmlns:a16="http://schemas.microsoft.com/office/drawing/2014/main" id="{470A76F1-E952-E58A-8E55-78317819A6D1}"/>
              </a:ext>
            </a:extLst>
          </p:cNvPr>
          <p:cNvSpPr>
            <a:spLocks noChangeAspect="1"/>
          </p:cNvSpPr>
          <p:nvPr/>
        </p:nvSpPr>
        <p:spPr>
          <a:xfrm>
            <a:off x="4144132" y="1950687"/>
            <a:ext cx="764857" cy="7648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tx1"/>
                </a:solidFill>
              </a:rPr>
              <a:t>davinci</a:t>
            </a:r>
          </a:p>
        </p:txBody>
      </p:sp>
      <p:cxnSp>
        <p:nvCxnSpPr>
          <p:cNvPr id="46" name="Straight Arrow Connector 45">
            <a:extLst>
              <a:ext uri="{FF2B5EF4-FFF2-40B4-BE49-F238E27FC236}">
                <a16:creationId xmlns:a16="http://schemas.microsoft.com/office/drawing/2014/main" id="{BF38E3FD-A234-6ADF-AE3A-0356B58B4725}"/>
              </a:ext>
            </a:extLst>
          </p:cNvPr>
          <p:cNvCxnSpPr>
            <a:cxnSpLocks/>
            <a:stCxn id="41" idx="6"/>
            <a:endCxn id="9" idx="1"/>
          </p:cNvCxnSpPr>
          <p:nvPr/>
        </p:nvCxnSpPr>
        <p:spPr>
          <a:xfrm>
            <a:off x="4908989" y="2333116"/>
            <a:ext cx="972267" cy="3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5F0BDA2-2078-AA33-4245-0B152B0C5544}"/>
              </a:ext>
            </a:extLst>
          </p:cNvPr>
          <p:cNvGrpSpPr/>
          <p:nvPr/>
        </p:nvGrpSpPr>
        <p:grpSpPr>
          <a:xfrm>
            <a:off x="794752" y="4995327"/>
            <a:ext cx="1148105" cy="524415"/>
            <a:chOff x="1709073" y="1547429"/>
            <a:chExt cx="1148105" cy="524415"/>
          </a:xfrm>
        </p:grpSpPr>
        <p:sp>
          <p:nvSpPr>
            <p:cNvPr id="26" name="TextBox 25">
              <a:extLst>
                <a:ext uri="{FF2B5EF4-FFF2-40B4-BE49-F238E27FC236}">
                  <a16:creationId xmlns:a16="http://schemas.microsoft.com/office/drawing/2014/main" id="{D33B0C8F-251C-18F9-232C-7ACDC63477C9}"/>
                </a:ext>
              </a:extLst>
            </p:cNvPr>
            <p:cNvSpPr txBox="1"/>
            <p:nvPr/>
          </p:nvSpPr>
          <p:spPr>
            <a:xfrm>
              <a:off x="1716980" y="1547429"/>
              <a:ext cx="1140198" cy="184666"/>
            </a:xfrm>
            <a:prstGeom prst="rect">
              <a:avLst/>
            </a:prstGeom>
            <a:solidFill>
              <a:schemeClr val="bg1"/>
            </a:solidFill>
          </p:spPr>
          <p:txBody>
            <a:bodyPr wrap="square" lIns="0" tIns="0" rIns="0" bIns="0">
              <a:spAutoFit/>
            </a:bodyPr>
            <a:lstStyle/>
            <a:p>
              <a:r>
                <a:rPr lang="en-US" sz="1200" dirty="0"/>
                <a:t>New Question</a:t>
              </a:r>
            </a:p>
          </p:txBody>
        </p:sp>
        <p:pic>
          <p:nvPicPr>
            <p:cNvPr id="49" name="Picture 48">
              <a:extLst>
                <a:ext uri="{FF2B5EF4-FFF2-40B4-BE49-F238E27FC236}">
                  <a16:creationId xmlns:a16="http://schemas.microsoft.com/office/drawing/2014/main" id="{1F1A2C03-F5F6-89C9-A63A-CC140F780A64}"/>
                </a:ext>
              </a:extLst>
            </p:cNvPr>
            <p:cNvPicPr>
              <a:picLocks noChangeAspect="1"/>
            </p:cNvPicPr>
            <p:nvPr/>
          </p:nvPicPr>
          <p:blipFill>
            <a:blip r:embed="rId4"/>
            <a:stretch>
              <a:fillRect/>
            </a:stretch>
          </p:blipFill>
          <p:spPr>
            <a:xfrm>
              <a:off x="1709073" y="1708997"/>
              <a:ext cx="947977" cy="362847"/>
            </a:xfrm>
            <a:prstGeom prst="rect">
              <a:avLst/>
            </a:prstGeom>
          </p:spPr>
        </p:pic>
      </p:grpSp>
      <p:pic>
        <p:nvPicPr>
          <p:cNvPr id="56" name="Picture 55">
            <a:extLst>
              <a:ext uri="{FF2B5EF4-FFF2-40B4-BE49-F238E27FC236}">
                <a16:creationId xmlns:a16="http://schemas.microsoft.com/office/drawing/2014/main" id="{D4688485-4AEB-C74F-9386-6D6BAEADAC0A}"/>
              </a:ext>
            </a:extLst>
          </p:cNvPr>
          <p:cNvPicPr>
            <a:picLocks noChangeAspect="1"/>
          </p:cNvPicPr>
          <p:nvPr/>
        </p:nvPicPr>
        <p:blipFill>
          <a:blip r:embed="rId4">
            <a:duotone>
              <a:prstClr val="black"/>
              <a:schemeClr val="tx2">
                <a:tint val="45000"/>
                <a:satMod val="400000"/>
              </a:schemeClr>
            </a:duotone>
          </a:blip>
          <a:stretch>
            <a:fillRect/>
          </a:stretch>
        </p:blipFill>
        <p:spPr>
          <a:xfrm rot="10800000">
            <a:off x="5019800" y="2183027"/>
            <a:ext cx="654046" cy="250342"/>
          </a:xfrm>
          <a:prstGeom prst="rect">
            <a:avLst/>
          </a:prstGeom>
        </p:spPr>
      </p:pic>
      <p:grpSp>
        <p:nvGrpSpPr>
          <p:cNvPr id="64" name="Group 63">
            <a:extLst>
              <a:ext uri="{FF2B5EF4-FFF2-40B4-BE49-F238E27FC236}">
                <a16:creationId xmlns:a16="http://schemas.microsoft.com/office/drawing/2014/main" id="{3065C008-0E10-5756-DDDB-2633087AC4B1}"/>
              </a:ext>
            </a:extLst>
          </p:cNvPr>
          <p:cNvGrpSpPr/>
          <p:nvPr/>
        </p:nvGrpSpPr>
        <p:grpSpPr>
          <a:xfrm>
            <a:off x="10809513" y="1998361"/>
            <a:ext cx="960010" cy="1402084"/>
            <a:chOff x="965044" y="3784464"/>
            <a:chExt cx="960010" cy="1402084"/>
          </a:xfrm>
        </p:grpSpPr>
        <p:grpSp>
          <p:nvGrpSpPr>
            <p:cNvPr id="65" name="Group 64">
              <a:extLst>
                <a:ext uri="{FF2B5EF4-FFF2-40B4-BE49-F238E27FC236}">
                  <a16:creationId xmlns:a16="http://schemas.microsoft.com/office/drawing/2014/main" id="{2C1316F0-4E0C-A534-8709-C587CE541101}"/>
                </a:ext>
              </a:extLst>
            </p:cNvPr>
            <p:cNvGrpSpPr/>
            <p:nvPr/>
          </p:nvGrpSpPr>
          <p:grpSpPr>
            <a:xfrm>
              <a:off x="965044" y="4508651"/>
              <a:ext cx="947978" cy="677897"/>
              <a:chOff x="977076" y="3918184"/>
              <a:chExt cx="947978" cy="677897"/>
            </a:xfrm>
          </p:grpSpPr>
          <p:pic>
            <p:nvPicPr>
              <p:cNvPr id="70" name="Picture 69">
                <a:extLst>
                  <a:ext uri="{FF2B5EF4-FFF2-40B4-BE49-F238E27FC236}">
                    <a16:creationId xmlns:a16="http://schemas.microsoft.com/office/drawing/2014/main" id="{268EFE68-6530-294A-1CCD-4CF5E9D06764}"/>
                  </a:ext>
                </a:extLst>
              </p:cNvPr>
              <p:cNvPicPr>
                <a:picLocks noChangeAspect="1"/>
              </p:cNvPicPr>
              <p:nvPr/>
            </p:nvPicPr>
            <p:blipFill>
              <a:blip r:embed="rId4"/>
              <a:stretch>
                <a:fillRect/>
              </a:stretch>
            </p:blipFill>
            <p:spPr>
              <a:xfrm>
                <a:off x="977076" y="3918184"/>
                <a:ext cx="947977" cy="362847"/>
              </a:xfrm>
              <a:prstGeom prst="rect">
                <a:avLst/>
              </a:prstGeom>
            </p:spPr>
          </p:pic>
          <p:pic>
            <p:nvPicPr>
              <p:cNvPr id="71" name="Picture 70">
                <a:extLst>
                  <a:ext uri="{FF2B5EF4-FFF2-40B4-BE49-F238E27FC236}">
                    <a16:creationId xmlns:a16="http://schemas.microsoft.com/office/drawing/2014/main" id="{D00D236C-47D8-C2AA-F9C2-A23143840EFA}"/>
                  </a:ext>
                </a:extLst>
              </p:cNvPr>
              <p:cNvPicPr>
                <a:picLocks noChangeAspect="1"/>
              </p:cNvPicPr>
              <p:nvPr/>
            </p:nvPicPr>
            <p:blipFill>
              <a:blip r:embed="rId4">
                <a:duotone>
                  <a:prstClr val="black"/>
                  <a:schemeClr val="accent6">
                    <a:tint val="45000"/>
                    <a:satMod val="400000"/>
                  </a:schemeClr>
                </a:duotone>
              </a:blip>
              <a:stretch>
                <a:fillRect/>
              </a:stretch>
            </p:blipFill>
            <p:spPr>
              <a:xfrm>
                <a:off x="977076" y="4233234"/>
                <a:ext cx="947978" cy="362847"/>
              </a:xfrm>
              <a:prstGeom prst="rect">
                <a:avLst/>
              </a:prstGeom>
            </p:spPr>
          </p:pic>
        </p:grpSp>
        <p:grpSp>
          <p:nvGrpSpPr>
            <p:cNvPr id="66" name="Group 65">
              <a:extLst>
                <a:ext uri="{FF2B5EF4-FFF2-40B4-BE49-F238E27FC236}">
                  <a16:creationId xmlns:a16="http://schemas.microsoft.com/office/drawing/2014/main" id="{301B95C5-4AD1-0FBA-F829-E665CD4AB55F}"/>
                </a:ext>
              </a:extLst>
            </p:cNvPr>
            <p:cNvGrpSpPr/>
            <p:nvPr/>
          </p:nvGrpSpPr>
          <p:grpSpPr>
            <a:xfrm>
              <a:off x="977076" y="3918184"/>
              <a:ext cx="947978" cy="677897"/>
              <a:chOff x="977076" y="3918184"/>
              <a:chExt cx="947978" cy="677897"/>
            </a:xfrm>
          </p:grpSpPr>
          <p:pic>
            <p:nvPicPr>
              <p:cNvPr id="68" name="Picture 67">
                <a:extLst>
                  <a:ext uri="{FF2B5EF4-FFF2-40B4-BE49-F238E27FC236}">
                    <a16:creationId xmlns:a16="http://schemas.microsoft.com/office/drawing/2014/main" id="{4889D9AC-3F09-0F9B-D31C-5616D0195AD1}"/>
                  </a:ext>
                </a:extLst>
              </p:cNvPr>
              <p:cNvPicPr>
                <a:picLocks noChangeAspect="1"/>
              </p:cNvPicPr>
              <p:nvPr/>
            </p:nvPicPr>
            <p:blipFill>
              <a:blip r:embed="rId4"/>
              <a:stretch>
                <a:fillRect/>
              </a:stretch>
            </p:blipFill>
            <p:spPr>
              <a:xfrm>
                <a:off x="977076" y="3918184"/>
                <a:ext cx="947977" cy="362847"/>
              </a:xfrm>
              <a:prstGeom prst="rect">
                <a:avLst/>
              </a:prstGeom>
            </p:spPr>
          </p:pic>
          <p:pic>
            <p:nvPicPr>
              <p:cNvPr id="69" name="Picture 68">
                <a:extLst>
                  <a:ext uri="{FF2B5EF4-FFF2-40B4-BE49-F238E27FC236}">
                    <a16:creationId xmlns:a16="http://schemas.microsoft.com/office/drawing/2014/main" id="{2A269443-F4F3-89EA-51F7-09A8ADC83186}"/>
                  </a:ext>
                </a:extLst>
              </p:cNvPr>
              <p:cNvPicPr>
                <a:picLocks noChangeAspect="1"/>
              </p:cNvPicPr>
              <p:nvPr/>
            </p:nvPicPr>
            <p:blipFill>
              <a:blip r:embed="rId4">
                <a:duotone>
                  <a:prstClr val="black"/>
                  <a:schemeClr val="accent6">
                    <a:tint val="45000"/>
                    <a:satMod val="400000"/>
                  </a:schemeClr>
                </a:duotone>
              </a:blip>
              <a:stretch>
                <a:fillRect/>
              </a:stretch>
            </p:blipFill>
            <p:spPr>
              <a:xfrm>
                <a:off x="977076" y="4233234"/>
                <a:ext cx="947978" cy="362847"/>
              </a:xfrm>
              <a:prstGeom prst="rect">
                <a:avLst/>
              </a:prstGeom>
            </p:spPr>
          </p:pic>
        </p:grpSp>
        <p:sp>
          <p:nvSpPr>
            <p:cNvPr id="67" name="TextBox 66">
              <a:extLst>
                <a:ext uri="{FF2B5EF4-FFF2-40B4-BE49-F238E27FC236}">
                  <a16:creationId xmlns:a16="http://schemas.microsoft.com/office/drawing/2014/main" id="{379D3020-28BF-280D-2E26-96D78F202E2F}"/>
                </a:ext>
              </a:extLst>
            </p:cNvPr>
            <p:cNvSpPr txBox="1"/>
            <p:nvPr/>
          </p:nvSpPr>
          <p:spPr>
            <a:xfrm>
              <a:off x="1033568" y="3784464"/>
              <a:ext cx="879453" cy="184666"/>
            </a:xfrm>
            <a:prstGeom prst="rect">
              <a:avLst/>
            </a:prstGeom>
            <a:solidFill>
              <a:schemeClr val="bg1"/>
            </a:solidFill>
          </p:spPr>
          <p:txBody>
            <a:bodyPr wrap="square" lIns="0" tIns="0" rIns="0" bIns="0">
              <a:spAutoFit/>
            </a:bodyPr>
            <a:lstStyle/>
            <a:p>
              <a:r>
                <a:rPr lang="en-US" sz="1200" dirty="0"/>
                <a:t>Chat history</a:t>
              </a:r>
            </a:p>
          </p:txBody>
        </p:sp>
      </p:grpSp>
      <p:pic>
        <p:nvPicPr>
          <p:cNvPr id="73" name="Picture 72">
            <a:extLst>
              <a:ext uri="{FF2B5EF4-FFF2-40B4-BE49-F238E27FC236}">
                <a16:creationId xmlns:a16="http://schemas.microsoft.com/office/drawing/2014/main" id="{E34DC317-EB2A-0FF1-B87C-D0209908D205}"/>
              </a:ext>
            </a:extLst>
          </p:cNvPr>
          <p:cNvPicPr>
            <a:picLocks noChangeAspect="1"/>
          </p:cNvPicPr>
          <p:nvPr/>
        </p:nvPicPr>
        <p:blipFill>
          <a:blip r:embed="rId4"/>
          <a:stretch>
            <a:fillRect/>
          </a:stretch>
        </p:blipFill>
        <p:spPr>
          <a:xfrm>
            <a:off x="10773121" y="4719474"/>
            <a:ext cx="947977" cy="362847"/>
          </a:xfrm>
          <a:prstGeom prst="rect">
            <a:avLst/>
          </a:prstGeom>
        </p:spPr>
      </p:pic>
      <p:grpSp>
        <p:nvGrpSpPr>
          <p:cNvPr id="75" name="Group 74">
            <a:extLst>
              <a:ext uri="{FF2B5EF4-FFF2-40B4-BE49-F238E27FC236}">
                <a16:creationId xmlns:a16="http://schemas.microsoft.com/office/drawing/2014/main" id="{155CEAC2-1ECC-1AA9-63C7-441F2A119210}"/>
              </a:ext>
            </a:extLst>
          </p:cNvPr>
          <p:cNvGrpSpPr/>
          <p:nvPr/>
        </p:nvGrpSpPr>
        <p:grpSpPr>
          <a:xfrm>
            <a:off x="4560843" y="6103679"/>
            <a:ext cx="947978" cy="653253"/>
            <a:chOff x="8885907" y="5733546"/>
            <a:chExt cx="947978" cy="653253"/>
          </a:xfrm>
        </p:grpSpPr>
        <p:pic>
          <p:nvPicPr>
            <p:cNvPr id="50" name="Picture 49">
              <a:extLst>
                <a:ext uri="{FF2B5EF4-FFF2-40B4-BE49-F238E27FC236}">
                  <a16:creationId xmlns:a16="http://schemas.microsoft.com/office/drawing/2014/main" id="{0B4A143E-68AD-6083-BAFF-A70BC99097BE}"/>
                </a:ext>
              </a:extLst>
            </p:cNvPr>
            <p:cNvPicPr>
              <a:picLocks noChangeAspect="1"/>
            </p:cNvPicPr>
            <p:nvPr/>
          </p:nvPicPr>
          <p:blipFill>
            <a:blip r:embed="rId4">
              <a:duotone>
                <a:prstClr val="black"/>
                <a:schemeClr val="accent6">
                  <a:tint val="45000"/>
                  <a:satMod val="400000"/>
                </a:schemeClr>
              </a:duotone>
            </a:blip>
            <a:stretch>
              <a:fillRect/>
            </a:stretch>
          </p:blipFill>
          <p:spPr>
            <a:xfrm>
              <a:off x="8885907" y="6023952"/>
              <a:ext cx="947978" cy="362847"/>
            </a:xfrm>
            <a:prstGeom prst="rect">
              <a:avLst/>
            </a:prstGeom>
          </p:spPr>
        </p:pic>
        <p:sp>
          <p:nvSpPr>
            <p:cNvPr id="74" name="TextBox 73">
              <a:extLst>
                <a:ext uri="{FF2B5EF4-FFF2-40B4-BE49-F238E27FC236}">
                  <a16:creationId xmlns:a16="http://schemas.microsoft.com/office/drawing/2014/main" id="{C328A50E-02E3-7D23-B26C-979310D833EF}"/>
                </a:ext>
              </a:extLst>
            </p:cNvPr>
            <p:cNvSpPr txBox="1"/>
            <p:nvPr/>
          </p:nvSpPr>
          <p:spPr>
            <a:xfrm>
              <a:off x="8885907" y="5733546"/>
              <a:ext cx="947977" cy="369332"/>
            </a:xfrm>
            <a:prstGeom prst="rect">
              <a:avLst/>
            </a:prstGeom>
            <a:noFill/>
          </p:spPr>
          <p:txBody>
            <a:bodyPr wrap="square" lIns="0" tIns="91440" rIns="0" bIns="91440">
              <a:spAutoFit/>
            </a:bodyPr>
            <a:lstStyle/>
            <a:p>
              <a:pPr algn="ctr"/>
              <a:r>
                <a:rPr lang="en-US" sz="1200" dirty="0"/>
                <a:t>Response</a:t>
              </a:r>
            </a:p>
          </p:txBody>
        </p:sp>
      </p:grpSp>
      <p:cxnSp>
        <p:nvCxnSpPr>
          <p:cNvPr id="77" name="Connector: Elbow 76">
            <a:extLst>
              <a:ext uri="{FF2B5EF4-FFF2-40B4-BE49-F238E27FC236}">
                <a16:creationId xmlns:a16="http://schemas.microsoft.com/office/drawing/2014/main" id="{A49C0A91-3178-76AE-A1EC-CE19FD0C0EC0}"/>
              </a:ext>
            </a:extLst>
          </p:cNvPr>
          <p:cNvCxnSpPr>
            <a:cxnSpLocks/>
            <a:stCxn id="39" idx="4"/>
            <a:endCxn id="50" idx="3"/>
          </p:cNvCxnSpPr>
          <p:nvPr/>
        </p:nvCxnSpPr>
        <p:spPr>
          <a:xfrm rot="5400000">
            <a:off x="5725807" y="5793111"/>
            <a:ext cx="565413" cy="9993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8C74C7B2-E657-6B92-B683-3B6CE66E1876}"/>
              </a:ext>
            </a:extLst>
          </p:cNvPr>
          <p:cNvCxnSpPr>
            <a:cxnSpLocks/>
            <a:stCxn id="26" idx="0"/>
            <a:endCxn id="134" idx="4"/>
          </p:cNvCxnSpPr>
          <p:nvPr/>
        </p:nvCxnSpPr>
        <p:spPr>
          <a:xfrm rot="16200000" flipV="1">
            <a:off x="235391" y="3857960"/>
            <a:ext cx="2274159" cy="5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4C0719D2-2FD2-BED3-36F1-B354C87AEE9C}"/>
              </a:ext>
            </a:extLst>
          </p:cNvPr>
          <p:cNvCxnSpPr>
            <a:cxnSpLocks/>
            <a:stCxn id="49" idx="3"/>
            <a:endCxn id="54" idx="2"/>
          </p:cNvCxnSpPr>
          <p:nvPr/>
        </p:nvCxnSpPr>
        <p:spPr>
          <a:xfrm flipV="1">
            <a:off x="1742729" y="5100498"/>
            <a:ext cx="1094441" cy="2378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DAC7E7C2-8788-4378-ECBE-5B6588F82508}"/>
              </a:ext>
            </a:extLst>
          </p:cNvPr>
          <p:cNvCxnSpPr>
            <a:cxnSpLocks/>
            <a:stCxn id="50" idx="1"/>
            <a:endCxn id="119" idx="4"/>
          </p:cNvCxnSpPr>
          <p:nvPr/>
        </p:nvCxnSpPr>
        <p:spPr>
          <a:xfrm rot="10800000">
            <a:off x="2829507" y="5340543"/>
            <a:ext cx="1731336" cy="12349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FCD0270-3BDD-FB2E-6C07-4443503F1551}"/>
              </a:ext>
            </a:extLst>
          </p:cNvPr>
          <p:cNvCxnSpPr>
            <a:cxnSpLocks/>
            <a:stCxn id="35" idx="3"/>
            <a:endCxn id="143" idx="1"/>
          </p:cNvCxnSpPr>
          <p:nvPr/>
        </p:nvCxnSpPr>
        <p:spPr>
          <a:xfrm flipV="1">
            <a:off x="3323191" y="4319287"/>
            <a:ext cx="3567441" cy="9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B7068319-8D35-9FCB-E267-8FD32DDB21E6}"/>
              </a:ext>
            </a:extLst>
          </p:cNvPr>
          <p:cNvSpPr>
            <a:spLocks noChangeAspect="1"/>
          </p:cNvSpPr>
          <p:nvPr/>
        </p:nvSpPr>
        <p:spPr>
          <a:xfrm>
            <a:off x="2793413" y="5268355"/>
            <a:ext cx="72188" cy="7218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28EEA0EA-14F2-C618-8F88-0F28B8D1F8FE}"/>
              </a:ext>
            </a:extLst>
          </p:cNvPr>
          <p:cNvSpPr txBox="1"/>
          <p:nvPr/>
        </p:nvSpPr>
        <p:spPr>
          <a:xfrm>
            <a:off x="1425245" y="1747398"/>
            <a:ext cx="1757984" cy="184666"/>
          </a:xfrm>
          <a:prstGeom prst="rect">
            <a:avLst/>
          </a:prstGeom>
          <a:solidFill>
            <a:schemeClr val="bg1"/>
          </a:solidFill>
        </p:spPr>
        <p:txBody>
          <a:bodyPr wrap="square" lIns="0" tIns="0" rIns="0" bIns="0">
            <a:spAutoFit/>
          </a:bodyPr>
          <a:lstStyle/>
          <a:p>
            <a:r>
              <a:rPr lang="en-US" sz="1200" dirty="0"/>
              <a:t>davinci Prompt Template</a:t>
            </a:r>
          </a:p>
        </p:txBody>
      </p:sp>
      <p:grpSp>
        <p:nvGrpSpPr>
          <p:cNvPr id="136" name="Group 135">
            <a:extLst>
              <a:ext uri="{FF2B5EF4-FFF2-40B4-BE49-F238E27FC236}">
                <a16:creationId xmlns:a16="http://schemas.microsoft.com/office/drawing/2014/main" id="{A1442C21-300D-077B-DF87-E3AEE8536D9F}"/>
              </a:ext>
            </a:extLst>
          </p:cNvPr>
          <p:cNvGrpSpPr/>
          <p:nvPr/>
        </p:nvGrpSpPr>
        <p:grpSpPr>
          <a:xfrm>
            <a:off x="1006367" y="1948950"/>
            <a:ext cx="2343217" cy="781743"/>
            <a:chOff x="1006367" y="1948950"/>
            <a:chExt cx="2343217" cy="781743"/>
          </a:xfrm>
          <a:solidFill>
            <a:srgbClr val="FFC000"/>
          </a:solidFill>
        </p:grpSpPr>
        <p:sp>
          <p:nvSpPr>
            <p:cNvPr id="128" name="Rectangle: Rounded Corners 127">
              <a:extLst>
                <a:ext uri="{FF2B5EF4-FFF2-40B4-BE49-F238E27FC236}">
                  <a16:creationId xmlns:a16="http://schemas.microsoft.com/office/drawing/2014/main" id="{9A88BB94-B876-4AFD-39A9-F54A3D66BE5C}"/>
                </a:ext>
              </a:extLst>
            </p:cNvPr>
            <p:cNvSpPr/>
            <p:nvPr/>
          </p:nvSpPr>
          <p:spPr>
            <a:xfrm>
              <a:off x="1006367" y="1948950"/>
              <a:ext cx="2343217" cy="76485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100" dirty="0">
                  <a:solidFill>
                    <a:schemeClr val="tx1"/>
                  </a:solidFill>
                </a:rPr>
                <a:t>Generate a search query based on the conversation and the new question.</a:t>
              </a:r>
            </a:p>
          </p:txBody>
        </p:sp>
        <p:sp>
          <p:nvSpPr>
            <p:cNvPr id="131" name="Oval 130">
              <a:extLst>
                <a:ext uri="{FF2B5EF4-FFF2-40B4-BE49-F238E27FC236}">
                  <a16:creationId xmlns:a16="http://schemas.microsoft.com/office/drawing/2014/main" id="{21ACAB5B-09A0-203C-AC52-63508EBF36A5}"/>
                </a:ext>
              </a:extLst>
            </p:cNvPr>
            <p:cNvSpPr>
              <a:spLocks noChangeAspect="1"/>
            </p:cNvSpPr>
            <p:nvPr/>
          </p:nvSpPr>
          <p:spPr>
            <a:xfrm>
              <a:off x="2860088" y="2658505"/>
              <a:ext cx="72188" cy="7218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Oval 133">
              <a:extLst>
                <a:ext uri="{FF2B5EF4-FFF2-40B4-BE49-F238E27FC236}">
                  <a16:creationId xmlns:a16="http://schemas.microsoft.com/office/drawing/2014/main" id="{7E25CA51-65E5-9931-2C30-8B4BE990F416}"/>
                </a:ext>
              </a:extLst>
            </p:cNvPr>
            <p:cNvSpPr>
              <a:spLocks noChangeAspect="1"/>
            </p:cNvSpPr>
            <p:nvPr/>
          </p:nvSpPr>
          <p:spPr>
            <a:xfrm>
              <a:off x="1336088" y="2648980"/>
              <a:ext cx="72188" cy="7218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38" name="Straight Arrow Connector 137">
            <a:extLst>
              <a:ext uri="{FF2B5EF4-FFF2-40B4-BE49-F238E27FC236}">
                <a16:creationId xmlns:a16="http://schemas.microsoft.com/office/drawing/2014/main" id="{E8747630-122A-C812-CE34-80A37CD9D6D3}"/>
              </a:ext>
            </a:extLst>
          </p:cNvPr>
          <p:cNvCxnSpPr>
            <a:cxnSpLocks/>
            <a:stCxn id="128" idx="3"/>
            <a:endCxn id="41" idx="2"/>
          </p:cNvCxnSpPr>
          <p:nvPr/>
        </p:nvCxnSpPr>
        <p:spPr>
          <a:xfrm>
            <a:off x="3349584" y="2331379"/>
            <a:ext cx="794548" cy="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F0BF4D77-33F3-76B6-EC4F-C10E0720E04D}"/>
              </a:ext>
            </a:extLst>
          </p:cNvPr>
          <p:cNvGrpSpPr/>
          <p:nvPr/>
        </p:nvGrpSpPr>
        <p:grpSpPr>
          <a:xfrm>
            <a:off x="6890632" y="3736172"/>
            <a:ext cx="2343217" cy="982429"/>
            <a:chOff x="7112232" y="3698414"/>
            <a:chExt cx="2343217" cy="982429"/>
          </a:xfrm>
        </p:grpSpPr>
        <p:sp>
          <p:nvSpPr>
            <p:cNvPr id="141" name="TextBox 140">
              <a:extLst>
                <a:ext uri="{FF2B5EF4-FFF2-40B4-BE49-F238E27FC236}">
                  <a16:creationId xmlns:a16="http://schemas.microsoft.com/office/drawing/2014/main" id="{D248F177-B890-3724-B4C8-F4CCCEA6548A}"/>
                </a:ext>
              </a:extLst>
            </p:cNvPr>
            <p:cNvSpPr txBox="1"/>
            <p:nvPr/>
          </p:nvSpPr>
          <p:spPr>
            <a:xfrm>
              <a:off x="7478047" y="3698414"/>
              <a:ext cx="1909431" cy="184666"/>
            </a:xfrm>
            <a:prstGeom prst="rect">
              <a:avLst/>
            </a:prstGeom>
            <a:solidFill>
              <a:schemeClr val="bg1"/>
            </a:solidFill>
          </p:spPr>
          <p:txBody>
            <a:bodyPr wrap="square" lIns="0" tIns="0" rIns="0" bIns="0">
              <a:spAutoFit/>
            </a:bodyPr>
            <a:lstStyle/>
            <a:p>
              <a:r>
                <a:rPr lang="en-US" sz="1200" dirty="0"/>
                <a:t>gtp-3.5 Prompt Template</a:t>
              </a:r>
            </a:p>
          </p:txBody>
        </p:sp>
        <p:grpSp>
          <p:nvGrpSpPr>
            <p:cNvPr id="142" name="Group 141">
              <a:extLst>
                <a:ext uri="{FF2B5EF4-FFF2-40B4-BE49-F238E27FC236}">
                  <a16:creationId xmlns:a16="http://schemas.microsoft.com/office/drawing/2014/main" id="{D6544FAF-CAB1-4BF3-873D-E14A0C8B2071}"/>
                </a:ext>
              </a:extLst>
            </p:cNvPr>
            <p:cNvGrpSpPr/>
            <p:nvPr/>
          </p:nvGrpSpPr>
          <p:grpSpPr>
            <a:xfrm>
              <a:off x="7112232" y="3899100"/>
              <a:ext cx="2343217" cy="781743"/>
              <a:chOff x="1006367" y="1948950"/>
              <a:chExt cx="2343217" cy="781743"/>
            </a:xfrm>
            <a:solidFill>
              <a:schemeClr val="accent4">
                <a:lumMod val="50000"/>
              </a:schemeClr>
            </a:solidFill>
          </p:grpSpPr>
          <p:sp>
            <p:nvSpPr>
              <p:cNvPr id="143" name="Rectangle: Rounded Corners 142">
                <a:extLst>
                  <a:ext uri="{FF2B5EF4-FFF2-40B4-BE49-F238E27FC236}">
                    <a16:creationId xmlns:a16="http://schemas.microsoft.com/office/drawing/2014/main" id="{01DCEBCE-E7B7-721E-C216-BC566DC5C26E}"/>
                  </a:ext>
                </a:extLst>
              </p:cNvPr>
              <p:cNvSpPr/>
              <p:nvPr/>
            </p:nvSpPr>
            <p:spPr>
              <a:xfrm>
                <a:off x="1006367" y="1948950"/>
                <a:ext cx="2343217" cy="764857"/>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tIns="0" bIns="0" rtlCol="0" anchor="ctr"/>
              <a:lstStyle/>
              <a:p>
                <a:pPr algn="ctr"/>
                <a:r>
                  <a:rPr lang="en-US" sz="1100" dirty="0">
                    <a:solidFill>
                      <a:schemeClr val="tx1"/>
                    </a:solidFill>
                  </a:rPr>
                  <a:t>Answer ONLY with the facts listed in the list of sources below.</a:t>
                </a:r>
              </a:p>
            </p:txBody>
          </p:sp>
          <p:sp>
            <p:nvSpPr>
              <p:cNvPr id="144" name="Oval 143">
                <a:extLst>
                  <a:ext uri="{FF2B5EF4-FFF2-40B4-BE49-F238E27FC236}">
                    <a16:creationId xmlns:a16="http://schemas.microsoft.com/office/drawing/2014/main" id="{C552D7B4-F151-30B0-7CE5-B06BB6B3A0B9}"/>
                  </a:ext>
                </a:extLst>
              </p:cNvPr>
              <p:cNvSpPr>
                <a:spLocks noChangeAspect="1"/>
              </p:cNvSpPr>
              <p:nvPr/>
            </p:nvSpPr>
            <p:spPr>
              <a:xfrm>
                <a:off x="2860088" y="2658505"/>
                <a:ext cx="72188" cy="7218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A43E696-25B2-2F8A-5D4B-4174511D95E4}"/>
                  </a:ext>
                </a:extLst>
              </p:cNvPr>
              <p:cNvSpPr>
                <a:spLocks noChangeAspect="1"/>
              </p:cNvSpPr>
              <p:nvPr/>
            </p:nvSpPr>
            <p:spPr>
              <a:xfrm>
                <a:off x="1336088" y="2648980"/>
                <a:ext cx="72188" cy="7218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54" name="Connector: Elbow 153">
            <a:extLst>
              <a:ext uri="{FF2B5EF4-FFF2-40B4-BE49-F238E27FC236}">
                <a16:creationId xmlns:a16="http://schemas.microsoft.com/office/drawing/2014/main" id="{C7ADE82F-133E-AAAC-0452-903E4DF330DA}"/>
              </a:ext>
            </a:extLst>
          </p:cNvPr>
          <p:cNvCxnSpPr>
            <a:cxnSpLocks/>
            <a:stCxn id="23" idx="2"/>
            <a:endCxn id="143" idx="1"/>
          </p:cNvCxnSpPr>
          <p:nvPr/>
        </p:nvCxnSpPr>
        <p:spPr>
          <a:xfrm rot="16200000" flipH="1">
            <a:off x="6276135" y="3704789"/>
            <a:ext cx="846569" cy="3824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1CDE25EA-3186-4948-E0A4-A78080566182}"/>
              </a:ext>
            </a:extLst>
          </p:cNvPr>
          <p:cNvCxnSpPr>
            <a:cxnSpLocks/>
            <a:stCxn id="143" idx="2"/>
            <a:endCxn id="39" idx="6"/>
          </p:cNvCxnSpPr>
          <p:nvPr/>
        </p:nvCxnSpPr>
        <p:spPr>
          <a:xfrm rot="5400000">
            <a:off x="7013461" y="4578887"/>
            <a:ext cx="925953" cy="11716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25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69DF5D-181D-7BCE-B04D-C61872ABE216}"/>
              </a:ext>
            </a:extLst>
          </p:cNvPr>
          <p:cNvSpPr>
            <a:spLocks noGrp="1"/>
          </p:cNvSpPr>
          <p:nvPr>
            <p:ph type="sldNum" sz="quarter" idx="4"/>
          </p:nvPr>
        </p:nvSpPr>
        <p:spPr/>
        <p:txBody>
          <a:bodyPr/>
          <a:lstStyle/>
          <a:p>
            <a:fld id="{07165E6F-54ED-4977-A15E-D44BE7238A65}" type="slidenum">
              <a:rPr lang="en-US" smtClean="0"/>
              <a:pPr/>
              <a:t>43</a:t>
            </a:fld>
            <a:endParaRPr lang="en-US" dirty="0"/>
          </a:p>
        </p:txBody>
      </p:sp>
      <p:sp>
        <p:nvSpPr>
          <p:cNvPr id="3" name="Title 2">
            <a:extLst>
              <a:ext uri="{FF2B5EF4-FFF2-40B4-BE49-F238E27FC236}">
                <a16:creationId xmlns:a16="http://schemas.microsoft.com/office/drawing/2014/main" id="{8EF6DC90-8570-F088-BC8D-3BAEC60B9E59}"/>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20EB241-7BF2-4770-C2ED-C2FDD4939613}"/>
              </a:ext>
            </a:extLst>
          </p:cNvPr>
          <p:cNvSpPr>
            <a:spLocks noGrp="1"/>
          </p:cNvSpPr>
          <p:nvPr>
            <p:ph type="body" sz="quarter" idx="15"/>
          </p:nvPr>
        </p:nvSpPr>
        <p:spPr/>
        <p:txBody>
          <a:bodyPr/>
          <a:lstStyle/>
          <a:p>
            <a:endParaRPr lang="en-US"/>
          </a:p>
        </p:txBody>
      </p:sp>
      <p:pic>
        <p:nvPicPr>
          <p:cNvPr id="5" name="Picture 4">
            <a:extLst>
              <a:ext uri="{FF2B5EF4-FFF2-40B4-BE49-F238E27FC236}">
                <a16:creationId xmlns:a16="http://schemas.microsoft.com/office/drawing/2014/main" id="{405E43D1-2B12-2ABD-12BA-BC7AA0E368FC}"/>
              </a:ext>
            </a:extLst>
          </p:cNvPr>
          <p:cNvPicPr>
            <a:picLocks noChangeAspect="1"/>
          </p:cNvPicPr>
          <p:nvPr/>
        </p:nvPicPr>
        <p:blipFill>
          <a:blip r:embed="rId2"/>
          <a:stretch>
            <a:fillRect/>
          </a:stretch>
        </p:blipFill>
        <p:spPr>
          <a:xfrm>
            <a:off x="1828430" y="264902"/>
            <a:ext cx="8535140" cy="6328196"/>
          </a:xfrm>
          <a:prstGeom prst="rect">
            <a:avLst/>
          </a:prstGeom>
        </p:spPr>
      </p:pic>
    </p:spTree>
    <p:extLst>
      <p:ext uri="{BB962C8B-B14F-4D97-AF65-F5344CB8AC3E}">
        <p14:creationId xmlns:p14="http://schemas.microsoft.com/office/powerpoint/2010/main" val="331341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94944" y="466347"/>
            <a:ext cx="10811256" cy="495761"/>
          </a:xfrm>
        </p:spPr>
        <p:txBody>
          <a:bodyPr/>
          <a:lstStyle/>
          <a:p>
            <a:r>
              <a:rPr lang="en-US" dirty="0"/>
              <a:t>LLMs - Embeddings</a:t>
            </a:r>
          </a:p>
        </p:txBody>
      </p:sp>
      <p:sp>
        <p:nvSpPr>
          <p:cNvPr id="2" name="TextBox 1">
            <a:extLst>
              <a:ext uri="{FF2B5EF4-FFF2-40B4-BE49-F238E27FC236}">
                <a16:creationId xmlns:a16="http://schemas.microsoft.com/office/drawing/2014/main" id="{F0AD44B7-DF25-D981-F307-86B10FB63DB1}"/>
              </a:ext>
            </a:extLst>
          </p:cNvPr>
          <p:cNvSpPr txBox="1"/>
          <p:nvPr/>
        </p:nvSpPr>
        <p:spPr>
          <a:xfrm>
            <a:off x="702707" y="1025924"/>
            <a:ext cx="10110460" cy="369332"/>
          </a:xfrm>
          <a:prstGeom prst="rect">
            <a:avLst/>
          </a:prstGeom>
          <a:noFill/>
        </p:spPr>
        <p:txBody>
          <a:bodyPr wrap="none" rtlCol="0">
            <a:spAutoFit/>
          </a:bodyPr>
          <a:lstStyle/>
          <a:p>
            <a:r>
              <a:rPr lang="en-US" b="1" dirty="0"/>
              <a:t>Different modalities </a:t>
            </a:r>
            <a:r>
              <a:rPr lang="en-US" dirty="0"/>
              <a:t>can be converted to embeddings and we can do apple-to-apple comparison</a:t>
            </a:r>
          </a:p>
        </p:txBody>
      </p:sp>
      <p:pic>
        <p:nvPicPr>
          <p:cNvPr id="8" name="Graphic 7" descr="Apple outline">
            <a:extLst>
              <a:ext uri="{FF2B5EF4-FFF2-40B4-BE49-F238E27FC236}">
                <a16:creationId xmlns:a16="http://schemas.microsoft.com/office/drawing/2014/main" id="{84C20FBC-47F8-F95B-ADF4-C7148AF144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3966" y="3663782"/>
            <a:ext cx="914400" cy="914400"/>
          </a:xfrm>
          <a:prstGeom prst="rect">
            <a:avLst/>
          </a:prstGeom>
        </p:spPr>
      </p:pic>
      <p:sp>
        <p:nvSpPr>
          <p:cNvPr id="16" name="Rectangle 15">
            <a:extLst>
              <a:ext uri="{FF2B5EF4-FFF2-40B4-BE49-F238E27FC236}">
                <a16:creationId xmlns:a16="http://schemas.microsoft.com/office/drawing/2014/main" id="{5C85736A-D9A7-C35B-811B-27CDBA900357}"/>
              </a:ext>
            </a:extLst>
          </p:cNvPr>
          <p:cNvSpPr/>
          <p:nvPr/>
        </p:nvSpPr>
        <p:spPr>
          <a:xfrm>
            <a:off x="7273966" y="4651253"/>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apple</a:t>
            </a:r>
          </a:p>
        </p:txBody>
      </p:sp>
      <p:pic>
        <p:nvPicPr>
          <p:cNvPr id="23" name="Graphic 22" descr="Orange outline">
            <a:extLst>
              <a:ext uri="{FF2B5EF4-FFF2-40B4-BE49-F238E27FC236}">
                <a16:creationId xmlns:a16="http://schemas.microsoft.com/office/drawing/2014/main" id="{EB313675-A5FE-E196-F6F2-A9B1F87639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4968" y="1730589"/>
            <a:ext cx="914400" cy="914400"/>
          </a:xfrm>
          <a:prstGeom prst="rect">
            <a:avLst/>
          </a:prstGeom>
        </p:spPr>
      </p:pic>
      <p:sp>
        <p:nvSpPr>
          <p:cNvPr id="24" name="Rectangle 23">
            <a:extLst>
              <a:ext uri="{FF2B5EF4-FFF2-40B4-BE49-F238E27FC236}">
                <a16:creationId xmlns:a16="http://schemas.microsoft.com/office/drawing/2014/main" id="{19B8EAF9-4BA9-6E4E-6453-4EDB05914E86}"/>
              </a:ext>
            </a:extLst>
          </p:cNvPr>
          <p:cNvSpPr/>
          <p:nvPr/>
        </p:nvSpPr>
        <p:spPr>
          <a:xfrm>
            <a:off x="7166095" y="2713035"/>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orange</a:t>
            </a:r>
          </a:p>
        </p:txBody>
      </p:sp>
      <p:grpSp>
        <p:nvGrpSpPr>
          <p:cNvPr id="25" name="Group 24">
            <a:extLst>
              <a:ext uri="{FF2B5EF4-FFF2-40B4-BE49-F238E27FC236}">
                <a16:creationId xmlns:a16="http://schemas.microsoft.com/office/drawing/2014/main" id="{60A89528-868F-6196-3DF7-A511A3FFFB25}"/>
              </a:ext>
            </a:extLst>
          </p:cNvPr>
          <p:cNvGrpSpPr/>
          <p:nvPr/>
        </p:nvGrpSpPr>
        <p:grpSpPr>
          <a:xfrm>
            <a:off x="863791" y="1602878"/>
            <a:ext cx="5134956" cy="4295003"/>
            <a:chOff x="604621" y="1344802"/>
            <a:chExt cx="5134956" cy="4295003"/>
          </a:xfrm>
        </p:grpSpPr>
        <p:cxnSp>
          <p:nvCxnSpPr>
            <p:cNvPr id="26" name="Straight Arrow Connector 25">
              <a:extLst>
                <a:ext uri="{FF2B5EF4-FFF2-40B4-BE49-F238E27FC236}">
                  <a16:creationId xmlns:a16="http://schemas.microsoft.com/office/drawing/2014/main" id="{80C44A1B-1C9E-0170-BA84-8F385473B2E9}"/>
                </a:ext>
              </a:extLst>
            </p:cNvPr>
            <p:cNvCxnSpPr>
              <a:cxnSpLocks/>
            </p:cNvCxnSpPr>
            <p:nvPr/>
          </p:nvCxnSpPr>
          <p:spPr>
            <a:xfrm flipV="1">
              <a:off x="2724150" y="1652579"/>
              <a:ext cx="0" cy="28098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6746ECE-FD67-FABF-CA9B-92B3666A19A2}"/>
                </a:ext>
              </a:extLst>
            </p:cNvPr>
            <p:cNvCxnSpPr>
              <a:cxnSpLocks/>
            </p:cNvCxnSpPr>
            <p:nvPr/>
          </p:nvCxnSpPr>
          <p:spPr>
            <a:xfrm>
              <a:off x="2509785" y="4283260"/>
              <a:ext cx="305700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9F3369-4517-D2E4-0F0C-3A464B0901DB}"/>
                </a:ext>
              </a:extLst>
            </p:cNvPr>
            <p:cNvCxnSpPr>
              <a:cxnSpLocks/>
            </p:cNvCxnSpPr>
            <p:nvPr/>
          </p:nvCxnSpPr>
          <p:spPr>
            <a:xfrm flipH="1">
              <a:off x="818941" y="4192824"/>
              <a:ext cx="2057609" cy="126928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32C3C1-A877-E56B-93AA-A4B22B0866EC}"/>
                </a:ext>
              </a:extLst>
            </p:cNvPr>
            <p:cNvSpPr txBox="1"/>
            <p:nvPr/>
          </p:nvSpPr>
          <p:spPr>
            <a:xfrm>
              <a:off x="5465143" y="4112906"/>
              <a:ext cx="274434" cy="307777"/>
            </a:xfrm>
            <a:prstGeom prst="rect">
              <a:avLst/>
            </a:prstGeom>
            <a:noFill/>
          </p:spPr>
          <p:txBody>
            <a:bodyPr wrap="none" rtlCol="0">
              <a:spAutoFit/>
            </a:bodyPr>
            <a:lstStyle/>
            <a:p>
              <a:r>
                <a:rPr lang="en-US" sz="1400" b="1" i="1" dirty="0">
                  <a:latin typeface="Californian FB" panose="0207040306080B030204" pitchFamily="18" charset="0"/>
                </a:rPr>
                <a:t>y</a:t>
              </a:r>
            </a:p>
          </p:txBody>
        </p:sp>
        <p:sp>
          <p:nvSpPr>
            <p:cNvPr id="30" name="TextBox 29">
              <a:extLst>
                <a:ext uri="{FF2B5EF4-FFF2-40B4-BE49-F238E27FC236}">
                  <a16:creationId xmlns:a16="http://schemas.microsoft.com/office/drawing/2014/main" id="{5ADC4714-009A-15B4-69ED-BCB8F81025AC}"/>
                </a:ext>
              </a:extLst>
            </p:cNvPr>
            <p:cNvSpPr txBox="1"/>
            <p:nvPr/>
          </p:nvSpPr>
          <p:spPr>
            <a:xfrm>
              <a:off x="604621" y="5332028"/>
              <a:ext cx="285656" cy="307777"/>
            </a:xfrm>
            <a:prstGeom prst="rect">
              <a:avLst/>
            </a:prstGeom>
            <a:noFill/>
          </p:spPr>
          <p:txBody>
            <a:bodyPr wrap="none" rtlCol="0">
              <a:spAutoFit/>
            </a:bodyPr>
            <a:lstStyle/>
            <a:p>
              <a:r>
                <a:rPr lang="en-US" sz="1400" b="1" i="1" dirty="0">
                  <a:latin typeface="Californian FB" panose="0207040306080B030204" pitchFamily="18" charset="0"/>
                </a:rPr>
                <a:t>x</a:t>
              </a:r>
            </a:p>
          </p:txBody>
        </p:sp>
        <p:sp>
          <p:nvSpPr>
            <p:cNvPr id="31" name="TextBox 30">
              <a:extLst>
                <a:ext uri="{FF2B5EF4-FFF2-40B4-BE49-F238E27FC236}">
                  <a16:creationId xmlns:a16="http://schemas.microsoft.com/office/drawing/2014/main" id="{F19B7DD1-5DC3-4606-D6DD-EEB195F76C4E}"/>
                </a:ext>
              </a:extLst>
            </p:cNvPr>
            <p:cNvSpPr txBox="1"/>
            <p:nvPr/>
          </p:nvSpPr>
          <p:spPr>
            <a:xfrm>
              <a:off x="2586933" y="1344802"/>
              <a:ext cx="274434" cy="307777"/>
            </a:xfrm>
            <a:prstGeom prst="rect">
              <a:avLst/>
            </a:prstGeom>
            <a:noFill/>
          </p:spPr>
          <p:txBody>
            <a:bodyPr wrap="none" rtlCol="0">
              <a:spAutoFit/>
            </a:bodyPr>
            <a:lstStyle/>
            <a:p>
              <a:r>
                <a:rPr lang="en-US" sz="1400" b="1" i="1" dirty="0">
                  <a:latin typeface="Californian FB" panose="0207040306080B030204" pitchFamily="18" charset="0"/>
                </a:rPr>
                <a:t>z</a:t>
              </a:r>
            </a:p>
          </p:txBody>
        </p:sp>
        <p:sp>
          <p:nvSpPr>
            <p:cNvPr id="32" name="TextBox 31">
              <a:extLst>
                <a:ext uri="{FF2B5EF4-FFF2-40B4-BE49-F238E27FC236}">
                  <a16:creationId xmlns:a16="http://schemas.microsoft.com/office/drawing/2014/main" id="{9A75F91E-DA6A-8500-14B0-394E992BA239}"/>
                </a:ext>
              </a:extLst>
            </p:cNvPr>
            <p:cNvSpPr txBox="1"/>
            <p:nvPr/>
          </p:nvSpPr>
          <p:spPr>
            <a:xfrm>
              <a:off x="2459242" y="4126690"/>
              <a:ext cx="274434" cy="307777"/>
            </a:xfrm>
            <a:prstGeom prst="rect">
              <a:avLst/>
            </a:prstGeom>
            <a:noFill/>
          </p:spPr>
          <p:txBody>
            <a:bodyPr wrap="square" rtlCol="0">
              <a:spAutoFit/>
            </a:bodyPr>
            <a:lstStyle/>
            <a:p>
              <a:r>
                <a:rPr lang="en-US" sz="1400" b="1" i="1" dirty="0">
                  <a:latin typeface="Californian FB" panose="0207040306080B030204" pitchFamily="18" charset="0"/>
                </a:rPr>
                <a:t>0</a:t>
              </a:r>
            </a:p>
          </p:txBody>
        </p:sp>
      </p:grpSp>
      <p:sp>
        <p:nvSpPr>
          <p:cNvPr id="33" name="Oval 32">
            <a:extLst>
              <a:ext uri="{FF2B5EF4-FFF2-40B4-BE49-F238E27FC236}">
                <a16:creationId xmlns:a16="http://schemas.microsoft.com/office/drawing/2014/main" id="{468B8FBB-A543-360F-3C0A-7EEB58FAEE07}"/>
              </a:ext>
            </a:extLst>
          </p:cNvPr>
          <p:cNvSpPr>
            <a:spLocks noChangeAspect="1"/>
          </p:cNvSpPr>
          <p:nvPr/>
        </p:nvSpPr>
        <p:spPr>
          <a:xfrm>
            <a:off x="3938588" y="288967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752D602-31B4-4CF4-BC79-F707CED2D2C5}"/>
              </a:ext>
            </a:extLst>
          </p:cNvPr>
          <p:cNvSpPr>
            <a:spLocks noChangeAspect="1"/>
          </p:cNvSpPr>
          <p:nvPr/>
        </p:nvSpPr>
        <p:spPr>
          <a:xfrm>
            <a:off x="4394835" y="313211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D6866BA-CBC1-A382-73FA-1DA5C79F7C53}"/>
              </a:ext>
            </a:extLst>
          </p:cNvPr>
          <p:cNvSpPr>
            <a:spLocks noChangeAspect="1"/>
          </p:cNvSpPr>
          <p:nvPr/>
        </p:nvSpPr>
        <p:spPr>
          <a:xfrm>
            <a:off x="1726883" y="347986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873FBD8-16ED-796A-E911-108D79D4985B}"/>
              </a:ext>
            </a:extLst>
          </p:cNvPr>
          <p:cNvSpPr>
            <a:spLocks noChangeAspect="1"/>
          </p:cNvSpPr>
          <p:nvPr/>
        </p:nvSpPr>
        <p:spPr>
          <a:xfrm>
            <a:off x="1288733" y="377323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64972779-7056-B171-B15A-4DD4908B2583}"/>
              </a:ext>
            </a:extLst>
          </p:cNvPr>
          <p:cNvCxnSpPr>
            <a:stCxn id="32" idx="3"/>
            <a:endCxn id="34" idx="3"/>
          </p:cNvCxnSpPr>
          <p:nvPr/>
        </p:nvCxnSpPr>
        <p:spPr>
          <a:xfrm flipV="1">
            <a:off x="2992846" y="3210166"/>
            <a:ext cx="1415380" cy="132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E6AEF7-D1F6-ED27-BE0F-08ADE0E57D7E}"/>
              </a:ext>
            </a:extLst>
          </p:cNvPr>
          <p:cNvCxnSpPr>
            <a:cxnSpLocks/>
            <a:stCxn id="32" idx="3"/>
            <a:endCxn id="33" idx="3"/>
          </p:cNvCxnSpPr>
          <p:nvPr/>
        </p:nvCxnSpPr>
        <p:spPr>
          <a:xfrm flipV="1">
            <a:off x="2992846" y="2967722"/>
            <a:ext cx="959133" cy="1570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124B5F2-0633-B79E-99D6-B2C4E690CD01}"/>
              </a:ext>
            </a:extLst>
          </p:cNvPr>
          <p:cNvCxnSpPr>
            <a:cxnSpLocks/>
            <a:stCxn id="32" idx="3"/>
            <a:endCxn id="35" idx="5"/>
          </p:cNvCxnSpPr>
          <p:nvPr/>
        </p:nvCxnSpPr>
        <p:spPr>
          <a:xfrm flipH="1" flipV="1">
            <a:off x="1804932" y="3557912"/>
            <a:ext cx="1187914" cy="98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52FEBB0-8D77-CEC3-CFEE-C782ACB3F746}"/>
              </a:ext>
            </a:extLst>
          </p:cNvPr>
          <p:cNvCxnSpPr>
            <a:cxnSpLocks/>
            <a:stCxn id="32" idx="3"/>
            <a:endCxn id="37" idx="5"/>
          </p:cNvCxnSpPr>
          <p:nvPr/>
        </p:nvCxnSpPr>
        <p:spPr>
          <a:xfrm flipH="1" flipV="1">
            <a:off x="1366782" y="3851282"/>
            <a:ext cx="1626064" cy="68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Graphic 51" descr="Orange with solid fill">
            <a:extLst>
              <a:ext uri="{FF2B5EF4-FFF2-40B4-BE49-F238E27FC236}">
                <a16:creationId xmlns:a16="http://schemas.microsoft.com/office/drawing/2014/main" id="{142F472A-DDF2-6E79-4A9E-4BF462C9F0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7340" y="3282735"/>
            <a:ext cx="182880" cy="182880"/>
          </a:xfrm>
          <a:prstGeom prst="rect">
            <a:avLst/>
          </a:prstGeom>
        </p:spPr>
      </p:pic>
      <p:pic>
        <p:nvPicPr>
          <p:cNvPr id="54" name="Graphic 53" descr="Apple with solid fill">
            <a:extLst>
              <a:ext uri="{FF2B5EF4-FFF2-40B4-BE49-F238E27FC236}">
                <a16:creationId xmlns:a16="http://schemas.microsoft.com/office/drawing/2014/main" id="{5C7D8A47-7EC7-9E70-9B3E-18DE41EDE8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2868" y="2692062"/>
            <a:ext cx="182880" cy="182880"/>
          </a:xfrm>
          <a:prstGeom prst="rect">
            <a:avLst/>
          </a:prstGeom>
        </p:spPr>
      </p:pic>
      <p:pic>
        <p:nvPicPr>
          <p:cNvPr id="55" name="Picture 54">
            <a:extLst>
              <a:ext uri="{FF2B5EF4-FFF2-40B4-BE49-F238E27FC236}">
                <a16:creationId xmlns:a16="http://schemas.microsoft.com/office/drawing/2014/main" id="{2E47A323-F626-D7F3-0E76-1B9082C1F65F}"/>
              </a:ext>
            </a:extLst>
          </p:cNvPr>
          <p:cNvPicPr>
            <a:picLocks noChangeAspect="1"/>
          </p:cNvPicPr>
          <p:nvPr/>
        </p:nvPicPr>
        <p:blipFill rotWithShape="1">
          <a:blip r:embed="rId11"/>
          <a:srcRect b="11032"/>
          <a:stretch/>
        </p:blipFill>
        <p:spPr>
          <a:xfrm>
            <a:off x="1127846" y="3589080"/>
            <a:ext cx="379936" cy="169010"/>
          </a:xfrm>
          <a:prstGeom prst="rect">
            <a:avLst/>
          </a:prstGeom>
        </p:spPr>
      </p:pic>
      <p:pic>
        <p:nvPicPr>
          <p:cNvPr id="57" name="Picture 56">
            <a:extLst>
              <a:ext uri="{FF2B5EF4-FFF2-40B4-BE49-F238E27FC236}">
                <a16:creationId xmlns:a16="http://schemas.microsoft.com/office/drawing/2014/main" id="{E1FE3A78-7112-EB1B-2D60-44B1AEE59209}"/>
              </a:ext>
            </a:extLst>
          </p:cNvPr>
          <p:cNvPicPr>
            <a:picLocks noChangeAspect="1"/>
          </p:cNvPicPr>
          <p:nvPr/>
        </p:nvPicPr>
        <p:blipFill rotWithShape="1">
          <a:blip r:embed="rId12"/>
          <a:srcRect b="11648"/>
          <a:stretch/>
        </p:blipFill>
        <p:spPr>
          <a:xfrm>
            <a:off x="4356636" y="2967722"/>
            <a:ext cx="352135" cy="167840"/>
          </a:xfrm>
          <a:prstGeom prst="rect">
            <a:avLst/>
          </a:prstGeom>
        </p:spPr>
      </p:pic>
      <p:pic>
        <p:nvPicPr>
          <p:cNvPr id="58" name="Graphic 57" descr="Orange with solid fill">
            <a:extLst>
              <a:ext uri="{FF2B5EF4-FFF2-40B4-BE49-F238E27FC236}">
                <a16:creationId xmlns:a16="http://schemas.microsoft.com/office/drawing/2014/main" id="{9FD34298-B241-6AA1-72B2-AA22BBC75A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4968" y="1737377"/>
            <a:ext cx="914400" cy="914400"/>
          </a:xfrm>
          <a:prstGeom prst="rect">
            <a:avLst/>
          </a:prstGeom>
        </p:spPr>
      </p:pic>
      <p:pic>
        <p:nvPicPr>
          <p:cNvPr id="59" name="Graphic 58" descr="Apple with solid fill">
            <a:extLst>
              <a:ext uri="{FF2B5EF4-FFF2-40B4-BE49-F238E27FC236}">
                <a16:creationId xmlns:a16="http://schemas.microsoft.com/office/drawing/2014/main" id="{7343B2D6-871D-B48B-F9D7-59074F579F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83491" y="3676044"/>
            <a:ext cx="914400" cy="914400"/>
          </a:xfrm>
          <a:prstGeom prst="rect">
            <a:avLst/>
          </a:prstGeom>
        </p:spPr>
      </p:pic>
      <p:sp>
        <p:nvSpPr>
          <p:cNvPr id="60" name="Arc 59">
            <a:extLst>
              <a:ext uri="{FF2B5EF4-FFF2-40B4-BE49-F238E27FC236}">
                <a16:creationId xmlns:a16="http://schemas.microsoft.com/office/drawing/2014/main" id="{495A44F9-3517-9878-7024-91AD8F7B5A65}"/>
              </a:ext>
            </a:extLst>
          </p:cNvPr>
          <p:cNvSpPr/>
          <p:nvPr/>
        </p:nvSpPr>
        <p:spPr>
          <a:xfrm>
            <a:off x="3301998" y="3596454"/>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D258E200-3D8A-CDFE-5C51-663402CA7F91}"/>
              </a:ext>
            </a:extLst>
          </p:cNvPr>
          <p:cNvSpPr/>
          <p:nvPr/>
        </p:nvSpPr>
        <p:spPr>
          <a:xfrm rot="16389615">
            <a:off x="1948439" y="3957402"/>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Rectangle 62">
            <a:extLst>
              <a:ext uri="{FF2B5EF4-FFF2-40B4-BE49-F238E27FC236}">
                <a16:creationId xmlns:a16="http://schemas.microsoft.com/office/drawing/2014/main" id="{5FDBF59A-1E17-A8FE-729C-4477BE355F41}"/>
              </a:ext>
            </a:extLst>
          </p:cNvPr>
          <p:cNvSpPr>
            <a:spLocks noChangeAspect="1"/>
          </p:cNvSpPr>
          <p:nvPr/>
        </p:nvSpPr>
        <p:spPr>
          <a:xfrm>
            <a:off x="8257569" y="1942846"/>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0.50</a:t>
            </a:r>
          </a:p>
        </p:txBody>
      </p:sp>
      <p:sp>
        <p:nvSpPr>
          <p:cNvPr id="64" name="Rectangle 63">
            <a:extLst>
              <a:ext uri="{FF2B5EF4-FFF2-40B4-BE49-F238E27FC236}">
                <a16:creationId xmlns:a16="http://schemas.microsoft.com/office/drawing/2014/main" id="{7CB64A8C-171D-2312-28CD-F9F22A5DDFAD}"/>
              </a:ext>
            </a:extLst>
          </p:cNvPr>
          <p:cNvSpPr>
            <a:spLocks noChangeAspect="1"/>
          </p:cNvSpPr>
          <p:nvPr/>
        </p:nvSpPr>
        <p:spPr>
          <a:xfrm>
            <a:off x="8668371" y="1942846"/>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0.20</a:t>
            </a:r>
          </a:p>
        </p:txBody>
      </p:sp>
      <p:sp>
        <p:nvSpPr>
          <p:cNvPr id="65" name="Rectangle 64">
            <a:extLst>
              <a:ext uri="{FF2B5EF4-FFF2-40B4-BE49-F238E27FC236}">
                <a16:creationId xmlns:a16="http://schemas.microsoft.com/office/drawing/2014/main" id="{6154A956-137B-F22D-B0E9-BE9D8125D29B}"/>
              </a:ext>
            </a:extLst>
          </p:cNvPr>
          <p:cNvSpPr>
            <a:spLocks noChangeAspect="1"/>
          </p:cNvSpPr>
          <p:nvPr/>
        </p:nvSpPr>
        <p:spPr>
          <a:xfrm>
            <a:off x="9079172" y="1942846"/>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0.90</a:t>
            </a:r>
          </a:p>
        </p:txBody>
      </p:sp>
      <p:sp>
        <p:nvSpPr>
          <p:cNvPr id="71" name="Rectangle 70">
            <a:extLst>
              <a:ext uri="{FF2B5EF4-FFF2-40B4-BE49-F238E27FC236}">
                <a16:creationId xmlns:a16="http://schemas.microsoft.com/office/drawing/2014/main" id="{65FCC0B7-CD16-4CB0-BEC3-302A82685A0C}"/>
              </a:ext>
            </a:extLst>
          </p:cNvPr>
          <p:cNvSpPr>
            <a:spLocks noChangeAspect="1"/>
          </p:cNvSpPr>
          <p:nvPr/>
        </p:nvSpPr>
        <p:spPr>
          <a:xfrm>
            <a:off x="8279273" y="266294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0.45</a:t>
            </a:r>
          </a:p>
        </p:txBody>
      </p:sp>
      <p:sp>
        <p:nvSpPr>
          <p:cNvPr id="72" name="Rectangle 71">
            <a:extLst>
              <a:ext uri="{FF2B5EF4-FFF2-40B4-BE49-F238E27FC236}">
                <a16:creationId xmlns:a16="http://schemas.microsoft.com/office/drawing/2014/main" id="{3FA0A565-E102-255B-EC94-A439248D94F0}"/>
              </a:ext>
            </a:extLst>
          </p:cNvPr>
          <p:cNvSpPr>
            <a:spLocks noChangeAspect="1"/>
          </p:cNvSpPr>
          <p:nvPr/>
        </p:nvSpPr>
        <p:spPr>
          <a:xfrm>
            <a:off x="8690075" y="266294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0.19</a:t>
            </a:r>
          </a:p>
        </p:txBody>
      </p:sp>
      <p:sp>
        <p:nvSpPr>
          <p:cNvPr id="73" name="Rectangle 72">
            <a:extLst>
              <a:ext uri="{FF2B5EF4-FFF2-40B4-BE49-F238E27FC236}">
                <a16:creationId xmlns:a16="http://schemas.microsoft.com/office/drawing/2014/main" id="{1FA3D505-F52B-DFC3-74B1-1C7409E877C0}"/>
              </a:ext>
            </a:extLst>
          </p:cNvPr>
          <p:cNvSpPr>
            <a:spLocks noChangeAspect="1"/>
          </p:cNvSpPr>
          <p:nvPr/>
        </p:nvSpPr>
        <p:spPr>
          <a:xfrm>
            <a:off x="9100876" y="266294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0.87</a:t>
            </a:r>
          </a:p>
        </p:txBody>
      </p:sp>
      <p:sp>
        <p:nvSpPr>
          <p:cNvPr id="74" name="Rectangle 73">
            <a:extLst>
              <a:ext uri="{FF2B5EF4-FFF2-40B4-BE49-F238E27FC236}">
                <a16:creationId xmlns:a16="http://schemas.microsoft.com/office/drawing/2014/main" id="{96F33684-4B71-E040-8995-74F3A9AA44E3}"/>
              </a:ext>
            </a:extLst>
          </p:cNvPr>
          <p:cNvSpPr>
            <a:spLocks noChangeAspect="1"/>
          </p:cNvSpPr>
          <p:nvPr/>
        </p:nvSpPr>
        <p:spPr>
          <a:xfrm>
            <a:off x="8259416" y="387868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0.30</a:t>
            </a:r>
          </a:p>
        </p:txBody>
      </p:sp>
      <p:sp>
        <p:nvSpPr>
          <p:cNvPr id="75" name="Rectangle 74">
            <a:extLst>
              <a:ext uri="{FF2B5EF4-FFF2-40B4-BE49-F238E27FC236}">
                <a16:creationId xmlns:a16="http://schemas.microsoft.com/office/drawing/2014/main" id="{5075DFDF-3DA1-CDF6-5E05-6A85741A5ABA}"/>
              </a:ext>
            </a:extLst>
          </p:cNvPr>
          <p:cNvSpPr>
            <a:spLocks noChangeAspect="1"/>
          </p:cNvSpPr>
          <p:nvPr/>
        </p:nvSpPr>
        <p:spPr>
          <a:xfrm>
            <a:off x="8670218" y="387868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0.50</a:t>
            </a:r>
          </a:p>
        </p:txBody>
      </p:sp>
      <p:sp>
        <p:nvSpPr>
          <p:cNvPr id="76" name="Rectangle 75">
            <a:extLst>
              <a:ext uri="{FF2B5EF4-FFF2-40B4-BE49-F238E27FC236}">
                <a16:creationId xmlns:a16="http://schemas.microsoft.com/office/drawing/2014/main" id="{1709425E-0CF9-4F1D-108D-C2F4F0071AA4}"/>
              </a:ext>
            </a:extLst>
          </p:cNvPr>
          <p:cNvSpPr>
            <a:spLocks noChangeAspect="1"/>
          </p:cNvSpPr>
          <p:nvPr/>
        </p:nvSpPr>
        <p:spPr>
          <a:xfrm>
            <a:off x="9081019" y="387868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0.60</a:t>
            </a:r>
          </a:p>
        </p:txBody>
      </p:sp>
      <p:sp>
        <p:nvSpPr>
          <p:cNvPr id="77" name="Rectangle 76">
            <a:extLst>
              <a:ext uri="{FF2B5EF4-FFF2-40B4-BE49-F238E27FC236}">
                <a16:creationId xmlns:a16="http://schemas.microsoft.com/office/drawing/2014/main" id="{4482454A-9909-9BBE-2DAC-3A3A88133DFA}"/>
              </a:ext>
            </a:extLst>
          </p:cNvPr>
          <p:cNvSpPr>
            <a:spLocks noChangeAspect="1"/>
          </p:cNvSpPr>
          <p:nvPr/>
        </p:nvSpPr>
        <p:spPr>
          <a:xfrm>
            <a:off x="8281120" y="4598790"/>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0.34</a:t>
            </a:r>
          </a:p>
        </p:txBody>
      </p:sp>
      <p:sp>
        <p:nvSpPr>
          <p:cNvPr id="78" name="Rectangle 77">
            <a:extLst>
              <a:ext uri="{FF2B5EF4-FFF2-40B4-BE49-F238E27FC236}">
                <a16:creationId xmlns:a16="http://schemas.microsoft.com/office/drawing/2014/main" id="{B3FC6B91-4B83-EC82-C14B-DFC3A1CEE329}"/>
              </a:ext>
            </a:extLst>
          </p:cNvPr>
          <p:cNvSpPr>
            <a:spLocks noChangeAspect="1"/>
          </p:cNvSpPr>
          <p:nvPr/>
        </p:nvSpPr>
        <p:spPr>
          <a:xfrm>
            <a:off x="8691922" y="4598790"/>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0.49</a:t>
            </a:r>
          </a:p>
        </p:txBody>
      </p:sp>
      <p:sp>
        <p:nvSpPr>
          <p:cNvPr id="79" name="Rectangle 78">
            <a:extLst>
              <a:ext uri="{FF2B5EF4-FFF2-40B4-BE49-F238E27FC236}">
                <a16:creationId xmlns:a16="http://schemas.microsoft.com/office/drawing/2014/main" id="{2985531F-B4EA-7544-7DF0-554DE806DCCC}"/>
              </a:ext>
            </a:extLst>
          </p:cNvPr>
          <p:cNvSpPr>
            <a:spLocks noChangeAspect="1"/>
          </p:cNvSpPr>
          <p:nvPr/>
        </p:nvSpPr>
        <p:spPr>
          <a:xfrm>
            <a:off x="9102723" y="4598790"/>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0.62</a:t>
            </a:r>
          </a:p>
        </p:txBody>
      </p:sp>
    </p:spTree>
    <p:extLst>
      <p:ext uri="{BB962C8B-B14F-4D97-AF65-F5344CB8AC3E}">
        <p14:creationId xmlns:p14="http://schemas.microsoft.com/office/powerpoint/2010/main" val="3142475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LLMs</a:t>
            </a:r>
          </a:p>
        </p:txBody>
      </p:sp>
      <p:sp>
        <p:nvSpPr>
          <p:cNvPr id="4" name="TextBox 3">
            <a:extLst>
              <a:ext uri="{FF2B5EF4-FFF2-40B4-BE49-F238E27FC236}">
                <a16:creationId xmlns:a16="http://schemas.microsoft.com/office/drawing/2014/main" id="{C104191C-7BEC-B3B9-FB23-07B3F91EABA6}"/>
              </a:ext>
            </a:extLst>
          </p:cNvPr>
          <p:cNvSpPr txBox="1"/>
          <p:nvPr/>
        </p:nvSpPr>
        <p:spPr>
          <a:xfrm>
            <a:off x="862013" y="1101209"/>
            <a:ext cx="7562850" cy="3416320"/>
          </a:xfrm>
          <a:prstGeom prst="rect">
            <a:avLst/>
          </a:prstGeom>
          <a:noFill/>
        </p:spPr>
        <p:txBody>
          <a:bodyPr wrap="square">
            <a:spAutoFit/>
          </a:bodyPr>
          <a:lstStyle/>
          <a:p>
            <a:r>
              <a:rPr lang="en-US" dirty="0"/>
              <a:t>BERT Bidirectional Encoder Representations from Transformers</a:t>
            </a:r>
          </a:p>
          <a:p>
            <a:r>
              <a:rPr lang="en-US" dirty="0"/>
              <a:t>BART Bidirectional Auto-Regressive Transformers</a:t>
            </a:r>
          </a:p>
          <a:p>
            <a:r>
              <a:rPr lang="en-US" dirty="0"/>
              <a:t>BLOOM</a:t>
            </a:r>
          </a:p>
          <a:p>
            <a:r>
              <a:rPr lang="en-US" dirty="0"/>
              <a:t>GPT Generative Pre-trained Transformer</a:t>
            </a:r>
          </a:p>
          <a:p>
            <a:r>
              <a:rPr lang="en-US" b="1" i="0" dirty="0">
                <a:solidFill>
                  <a:srgbClr val="323232"/>
                </a:solidFill>
                <a:effectLst/>
                <a:latin typeface="Arial" panose="020B0604020202020204" pitchFamily="34" charset="0"/>
              </a:rPr>
              <a:t>Pathways Language Model (</a:t>
            </a:r>
            <a:r>
              <a:rPr lang="en-US" b="1" i="0" dirty="0" err="1">
                <a:solidFill>
                  <a:srgbClr val="323232"/>
                </a:solidFill>
                <a:effectLst/>
                <a:latin typeface="Arial" panose="020B0604020202020204" pitchFamily="34" charset="0"/>
              </a:rPr>
              <a:t>PaLM</a:t>
            </a:r>
            <a:r>
              <a:rPr lang="en-US" b="1" i="0" dirty="0">
                <a:solidFill>
                  <a:srgbClr val="323232"/>
                </a:solidFill>
                <a:effectLst/>
                <a:latin typeface="Arial" panose="020B0604020202020204" pitchFamily="34" charset="0"/>
              </a:rPr>
              <a:t>)</a:t>
            </a:r>
          </a:p>
          <a:p>
            <a:r>
              <a:rPr lang="it-IT" b="0" i="0" dirty="0">
                <a:solidFill>
                  <a:srgbClr val="344854"/>
                </a:solidFill>
                <a:effectLst/>
                <a:latin typeface="Optimistic Text"/>
              </a:rPr>
              <a:t>LLaMA - Large Language Model Meta AI</a:t>
            </a:r>
          </a:p>
          <a:p>
            <a:r>
              <a:rPr lang="en-US" b="0" i="0" dirty="0">
                <a:solidFill>
                  <a:srgbClr val="4B5563"/>
                </a:solidFill>
                <a:effectLst/>
                <a:latin typeface="Source Sans Pro" panose="020B0604020202020204" pitchFamily="34" charset="0"/>
              </a:rPr>
              <a:t>Multi-Genre Natural Language Inference (</a:t>
            </a:r>
            <a:r>
              <a:rPr lang="en-US" b="0" i="0" dirty="0" err="1">
                <a:solidFill>
                  <a:srgbClr val="4B5563"/>
                </a:solidFill>
                <a:effectLst/>
                <a:latin typeface="Source Sans Pro" panose="020B0604020202020204" pitchFamily="34" charset="0"/>
              </a:rPr>
              <a:t>MultiNLI</a:t>
            </a:r>
            <a:r>
              <a:rPr lang="en-US" b="0" i="0" dirty="0">
                <a:solidFill>
                  <a:srgbClr val="4B5563"/>
                </a:solidFill>
                <a:effectLst/>
                <a:latin typeface="Source Sans Pro" panose="020B0604020202020204" pitchFamily="34" charset="0"/>
              </a:rPr>
              <a:t>)</a:t>
            </a:r>
            <a:endParaRPr lang="it-IT" dirty="0">
              <a:solidFill>
                <a:srgbClr val="344854"/>
              </a:solidFill>
              <a:latin typeface="Optimistic Text"/>
            </a:endParaRPr>
          </a:p>
          <a:p>
            <a:r>
              <a:rPr lang="en-US" b="0" i="0" dirty="0">
                <a:solidFill>
                  <a:srgbClr val="4D5156"/>
                </a:solidFill>
                <a:effectLst/>
                <a:latin typeface="Google Sans"/>
              </a:rPr>
              <a:t>Foundation models are </a:t>
            </a:r>
            <a:r>
              <a:rPr lang="en-US" b="0" i="0" dirty="0">
                <a:solidFill>
                  <a:srgbClr val="040C28"/>
                </a:solidFill>
                <a:effectLst/>
                <a:latin typeface="Google Sans"/>
              </a:rPr>
              <a:t>AI models trained on huge amounts of unlabeled datasets that can be used to solve multiple downstream tasks</a:t>
            </a:r>
            <a:r>
              <a:rPr lang="en-US" b="0" i="0" dirty="0">
                <a:solidFill>
                  <a:srgbClr val="4D5156"/>
                </a:solidFill>
                <a:effectLst/>
                <a:latin typeface="Google Sans"/>
              </a:rPr>
              <a:t>. </a:t>
            </a:r>
            <a:r>
              <a:rPr lang="en-US" b="0" i="0">
                <a:solidFill>
                  <a:srgbClr val="4D5156"/>
                </a:solidFill>
                <a:effectLst/>
                <a:latin typeface="Google Sans"/>
              </a:rPr>
              <a:t>For example, </a:t>
            </a:r>
            <a:r>
              <a:rPr lang="en-US" b="0" i="0" dirty="0">
                <a:solidFill>
                  <a:srgbClr val="4D5156"/>
                </a:solidFill>
                <a:effectLst/>
                <a:latin typeface="Google Sans"/>
              </a:rPr>
              <a:t>Foundation models trained on the text data can be used to solve problems related to text like </a:t>
            </a:r>
            <a:r>
              <a:rPr lang="en-US" b="0" i="0">
                <a:solidFill>
                  <a:srgbClr val="4D5156"/>
                </a:solidFill>
                <a:effectLst/>
                <a:latin typeface="Google Sans"/>
              </a:rPr>
              <a:t>Question Answering, </a:t>
            </a:r>
            <a:r>
              <a:rPr lang="en-US" b="0" i="0" dirty="0">
                <a:solidFill>
                  <a:srgbClr val="4D5156"/>
                </a:solidFill>
                <a:effectLst/>
                <a:latin typeface="Google Sans"/>
              </a:rPr>
              <a:t>Named </a:t>
            </a:r>
            <a:r>
              <a:rPr lang="en-US" b="0" i="0">
                <a:solidFill>
                  <a:srgbClr val="4D5156"/>
                </a:solidFill>
                <a:effectLst/>
                <a:latin typeface="Google Sans"/>
              </a:rPr>
              <a:t>Entity Recognition, Information Extraction, </a:t>
            </a:r>
            <a:r>
              <a:rPr lang="en-US" b="0" i="0" dirty="0">
                <a:solidFill>
                  <a:srgbClr val="4D5156"/>
                </a:solidFill>
                <a:effectLst/>
                <a:latin typeface="Google Sans"/>
              </a:rPr>
              <a:t>etc.</a:t>
            </a:r>
            <a:endParaRPr lang="en-US" dirty="0"/>
          </a:p>
        </p:txBody>
      </p:sp>
      <p:sp>
        <p:nvSpPr>
          <p:cNvPr id="6" name="TextBox 5">
            <a:extLst>
              <a:ext uri="{FF2B5EF4-FFF2-40B4-BE49-F238E27FC236}">
                <a16:creationId xmlns:a16="http://schemas.microsoft.com/office/drawing/2014/main" id="{0CD55F02-C147-EA38-933E-9A926E1999F4}"/>
              </a:ext>
            </a:extLst>
          </p:cNvPr>
          <p:cNvSpPr txBox="1"/>
          <p:nvPr/>
        </p:nvSpPr>
        <p:spPr>
          <a:xfrm>
            <a:off x="2957512" y="4656630"/>
            <a:ext cx="7562850" cy="2031325"/>
          </a:xfrm>
          <a:prstGeom prst="rect">
            <a:avLst/>
          </a:prstGeom>
          <a:noFill/>
        </p:spPr>
        <p:txBody>
          <a:bodyPr wrap="square">
            <a:spAutoFit/>
          </a:bodyPr>
          <a:lstStyle/>
          <a:p>
            <a:r>
              <a:rPr lang="en-US" dirty="0"/>
              <a:t>Typical examples of LLMs include </a:t>
            </a:r>
            <a:r>
              <a:rPr lang="en-US"/>
              <a:t>OpenAI’s GPT-4, Google’s PaLM, </a:t>
            </a:r>
            <a:r>
              <a:rPr lang="en-US" dirty="0"/>
              <a:t>and Meta’s </a:t>
            </a:r>
            <a:r>
              <a:rPr lang="en-US" dirty="0" err="1"/>
              <a:t>LLaMA</a:t>
            </a:r>
            <a:r>
              <a:rPr lang="en-US" dirty="0"/>
              <a:t>. There is some ambiguity about whether to refer to specific products (such as OpenAI’s ChatGPT or Google’s Bard) as </a:t>
            </a:r>
            <a:r>
              <a:rPr lang="en-US"/>
              <a:t>LLMs themselves, </a:t>
            </a:r>
            <a:r>
              <a:rPr lang="en-US" dirty="0"/>
              <a:t>or to say that they are powered by underlying LLMs. </a:t>
            </a:r>
          </a:p>
          <a:p>
            <a:r>
              <a:rPr lang="en-US" b="0" i="0" dirty="0">
                <a:solidFill>
                  <a:srgbClr val="5D6060"/>
                </a:solidFill>
                <a:effectLst/>
                <a:latin typeface="Roboto" panose="020B0604020202020204" pitchFamily="2" charset="0"/>
              </a:rPr>
              <a:t>This is in contrast to many other </a:t>
            </a:r>
            <a:r>
              <a:rPr lang="en-US" b="0" i="0">
                <a:solidFill>
                  <a:srgbClr val="5D6060"/>
                </a:solidFill>
                <a:effectLst/>
                <a:latin typeface="Roboto" panose="020B0604020202020204" pitchFamily="2" charset="0"/>
              </a:rPr>
              <a:t>AI systems, </a:t>
            </a:r>
            <a:r>
              <a:rPr lang="en-US" b="0" i="0" dirty="0">
                <a:solidFill>
                  <a:srgbClr val="5D6060"/>
                </a:solidFill>
                <a:effectLst/>
                <a:latin typeface="Roboto" panose="020B0604020202020204" pitchFamily="2" charset="0"/>
              </a:rPr>
              <a:t>which are specifically trained and then used for a particular purpose.</a:t>
            </a:r>
          </a:p>
          <a:p>
            <a:r>
              <a:rPr lang="en-US" dirty="0">
                <a:solidFill>
                  <a:srgbClr val="5D6060"/>
                </a:solidFill>
                <a:latin typeface="Roboto" panose="020B0604020202020204" pitchFamily="2" charset="0"/>
              </a:rPr>
              <a:t>Foundational models can be further fine-tuned for a specific task</a:t>
            </a:r>
            <a:endParaRPr lang="en-US" dirty="0"/>
          </a:p>
        </p:txBody>
      </p:sp>
      <p:sp>
        <p:nvSpPr>
          <p:cNvPr id="9" name="TextBox 8">
            <a:extLst>
              <a:ext uri="{FF2B5EF4-FFF2-40B4-BE49-F238E27FC236}">
                <a16:creationId xmlns:a16="http://schemas.microsoft.com/office/drawing/2014/main" id="{931EB5D7-2D02-918A-86E4-59CC32973112}"/>
              </a:ext>
            </a:extLst>
          </p:cNvPr>
          <p:cNvSpPr txBox="1"/>
          <p:nvPr/>
        </p:nvSpPr>
        <p:spPr>
          <a:xfrm>
            <a:off x="6171091" y="1886039"/>
            <a:ext cx="7562850" cy="923330"/>
          </a:xfrm>
          <a:prstGeom prst="rect">
            <a:avLst/>
          </a:prstGeom>
          <a:noFill/>
        </p:spPr>
        <p:txBody>
          <a:bodyPr wrap="square">
            <a:spAutoFit/>
          </a:bodyPr>
          <a:lstStyle/>
          <a:p>
            <a:r>
              <a:rPr lang="fr-FR" dirty="0"/>
              <a:t>GPT uses 12288 dimensions. </a:t>
            </a:r>
          </a:p>
          <a:p>
            <a:r>
              <a:rPr lang="en-US" b="0" i="0">
                <a:solidFill>
                  <a:srgbClr val="4D5156"/>
                </a:solidFill>
                <a:effectLst/>
                <a:latin typeface="Google Sans"/>
              </a:rPr>
              <a:t>Furthermore, </a:t>
            </a:r>
            <a:r>
              <a:rPr lang="en-US" b="0" i="0" dirty="0">
                <a:solidFill>
                  <a:srgbClr val="4D5156"/>
                </a:solidFill>
                <a:effectLst/>
                <a:latin typeface="Google Sans"/>
              </a:rPr>
              <a:t>GPT-4 has a maximum token limit </a:t>
            </a:r>
            <a:r>
              <a:rPr lang="en-US" b="0" i="0">
                <a:solidFill>
                  <a:srgbClr val="4D5156"/>
                </a:solidFill>
                <a:effectLst/>
                <a:latin typeface="Google Sans"/>
              </a:rPr>
              <a:t>of 32,000 </a:t>
            </a:r>
            <a:r>
              <a:rPr lang="en-US" b="0" i="0" dirty="0">
                <a:solidFill>
                  <a:srgbClr val="4D5156"/>
                </a:solidFill>
                <a:effectLst/>
                <a:latin typeface="Google Sans"/>
              </a:rPr>
              <a:t>(equivalent </a:t>
            </a:r>
            <a:r>
              <a:rPr lang="en-US" b="0" i="0">
                <a:solidFill>
                  <a:srgbClr val="4D5156"/>
                </a:solidFill>
                <a:effectLst/>
                <a:latin typeface="Google Sans"/>
              </a:rPr>
              <a:t>to </a:t>
            </a:r>
            <a:r>
              <a:rPr lang="en-US" b="0" i="0">
                <a:solidFill>
                  <a:srgbClr val="040C28"/>
                </a:solidFill>
                <a:effectLst/>
                <a:latin typeface="Google Sans"/>
              </a:rPr>
              <a:t>25,000 words</a:t>
            </a:r>
            <a:r>
              <a:rPr lang="en-US" b="0" i="0">
                <a:solidFill>
                  <a:srgbClr val="4D5156"/>
                </a:solidFill>
                <a:effectLst/>
                <a:latin typeface="Google Sans"/>
              </a:rPr>
              <a:t>),</a:t>
            </a:r>
            <a:endParaRPr lang="en-US" dirty="0"/>
          </a:p>
        </p:txBody>
      </p:sp>
    </p:spTree>
    <p:extLst>
      <p:ext uri="{BB962C8B-B14F-4D97-AF65-F5344CB8AC3E}">
        <p14:creationId xmlns:p14="http://schemas.microsoft.com/office/powerpoint/2010/main" val="1342683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LLMs - Embeddings</a:t>
            </a:r>
          </a:p>
        </p:txBody>
      </p:sp>
      <p:pic>
        <p:nvPicPr>
          <p:cNvPr id="5" name="Picture 4">
            <a:extLst>
              <a:ext uri="{FF2B5EF4-FFF2-40B4-BE49-F238E27FC236}">
                <a16:creationId xmlns:a16="http://schemas.microsoft.com/office/drawing/2014/main" id="{EA93FF72-250D-A794-097F-6F508C41DA65}"/>
              </a:ext>
            </a:extLst>
          </p:cNvPr>
          <p:cNvPicPr>
            <a:picLocks noChangeAspect="1"/>
          </p:cNvPicPr>
          <p:nvPr/>
        </p:nvPicPr>
        <p:blipFill>
          <a:blip r:embed="rId3"/>
          <a:stretch>
            <a:fillRect/>
          </a:stretch>
        </p:blipFill>
        <p:spPr>
          <a:xfrm>
            <a:off x="1028699" y="1395413"/>
            <a:ext cx="6486525" cy="1924050"/>
          </a:xfrm>
          <a:prstGeom prst="rect">
            <a:avLst/>
          </a:prstGeom>
        </p:spPr>
      </p:pic>
      <p:pic>
        <p:nvPicPr>
          <p:cNvPr id="8" name="Picture 7">
            <a:extLst>
              <a:ext uri="{FF2B5EF4-FFF2-40B4-BE49-F238E27FC236}">
                <a16:creationId xmlns:a16="http://schemas.microsoft.com/office/drawing/2014/main" id="{C20F7BD5-54BF-2C92-0325-07DE5E1018C4}"/>
              </a:ext>
            </a:extLst>
          </p:cNvPr>
          <p:cNvPicPr>
            <a:picLocks noChangeAspect="1"/>
          </p:cNvPicPr>
          <p:nvPr/>
        </p:nvPicPr>
        <p:blipFill>
          <a:blip r:embed="rId4"/>
          <a:stretch>
            <a:fillRect/>
          </a:stretch>
        </p:blipFill>
        <p:spPr>
          <a:xfrm>
            <a:off x="862012" y="3829049"/>
            <a:ext cx="6734175" cy="1990725"/>
          </a:xfrm>
          <a:prstGeom prst="rect">
            <a:avLst/>
          </a:prstGeom>
        </p:spPr>
      </p:pic>
      <p:pic>
        <p:nvPicPr>
          <p:cNvPr id="10" name="Picture 9">
            <a:extLst>
              <a:ext uri="{FF2B5EF4-FFF2-40B4-BE49-F238E27FC236}">
                <a16:creationId xmlns:a16="http://schemas.microsoft.com/office/drawing/2014/main" id="{52A0B22E-8BA5-86FC-DB9D-BC0D3C73BFB3}"/>
              </a:ext>
            </a:extLst>
          </p:cNvPr>
          <p:cNvPicPr>
            <a:picLocks noChangeAspect="1"/>
          </p:cNvPicPr>
          <p:nvPr/>
        </p:nvPicPr>
        <p:blipFill>
          <a:blip r:embed="rId5"/>
          <a:stretch>
            <a:fillRect/>
          </a:stretch>
        </p:blipFill>
        <p:spPr>
          <a:xfrm>
            <a:off x="5943600" y="1638299"/>
            <a:ext cx="6181725" cy="4381500"/>
          </a:xfrm>
          <a:prstGeom prst="rect">
            <a:avLst/>
          </a:prstGeom>
        </p:spPr>
      </p:pic>
    </p:spTree>
    <p:extLst>
      <p:ext uri="{BB962C8B-B14F-4D97-AF65-F5344CB8AC3E}">
        <p14:creationId xmlns:p14="http://schemas.microsoft.com/office/powerpoint/2010/main" val="629517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NLP Problems</a:t>
            </a:r>
          </a:p>
        </p:txBody>
      </p:sp>
      <p:sp>
        <p:nvSpPr>
          <p:cNvPr id="2" name="TextBox 1">
            <a:extLst>
              <a:ext uri="{FF2B5EF4-FFF2-40B4-BE49-F238E27FC236}">
                <a16:creationId xmlns:a16="http://schemas.microsoft.com/office/drawing/2014/main" id="{5F348F9A-D53C-47C6-5617-A04F56253EB8}"/>
              </a:ext>
            </a:extLst>
          </p:cNvPr>
          <p:cNvSpPr txBox="1"/>
          <p:nvPr/>
        </p:nvSpPr>
        <p:spPr>
          <a:xfrm>
            <a:off x="694944" y="1119171"/>
            <a:ext cx="11354181" cy="2862322"/>
          </a:xfrm>
          <a:prstGeom prst="rect">
            <a:avLst/>
          </a:prstGeom>
          <a:noFill/>
        </p:spPr>
        <p:txBody>
          <a:bodyPr wrap="square" rtlCol="0">
            <a:spAutoFit/>
          </a:bodyPr>
          <a:lstStyle/>
          <a:p>
            <a:r>
              <a:rPr lang="en-US" dirty="0"/>
              <a:t>Inference different types of inferences</a:t>
            </a:r>
            <a:r>
              <a:rPr lang="en-US"/>
              <a:t>: classification, translation, text completion, </a:t>
            </a:r>
            <a:r>
              <a:rPr lang="en-US" dirty="0"/>
              <a:t>question answering</a:t>
            </a:r>
          </a:p>
          <a:p>
            <a:endParaRPr lang="en-US" dirty="0"/>
          </a:p>
          <a:p>
            <a:r>
              <a:rPr lang="en-US" dirty="0"/>
              <a:t>Traditional NLP problems: </a:t>
            </a:r>
          </a:p>
          <a:p>
            <a:r>
              <a:rPr lang="en-US" dirty="0"/>
              <a:t>Classification: In text </a:t>
            </a:r>
            <a:r>
              <a:rPr lang="en-US" dirty="0">
                <a:sym typeface="Wingdings" panose="05000000000000000000" pitchFamily="2" charset="2"/>
              </a:rPr>
              <a:t> out class</a:t>
            </a:r>
          </a:p>
          <a:p>
            <a:r>
              <a:rPr lang="en-US" dirty="0">
                <a:sym typeface="Wingdings" panose="05000000000000000000" pitchFamily="2" charset="2"/>
              </a:rPr>
              <a:t>Translation: in text  out text</a:t>
            </a:r>
          </a:p>
          <a:p>
            <a:r>
              <a:rPr lang="en-US" dirty="0"/>
              <a:t>Semantic search: in small base text + bunch of small texts </a:t>
            </a:r>
            <a:r>
              <a:rPr lang="en-US" dirty="0">
                <a:sym typeface="Wingdings" panose="05000000000000000000" pitchFamily="2" charset="2"/>
              </a:rPr>
              <a:t> out small texts ranked by how similar they are to the base text</a:t>
            </a:r>
          </a:p>
          <a:p>
            <a:endParaRPr lang="en-US" dirty="0">
              <a:sym typeface="Wingdings" panose="05000000000000000000" pitchFamily="2" charset="2"/>
            </a:endParaRPr>
          </a:p>
          <a:p>
            <a:r>
              <a:rPr lang="en-US" dirty="0">
                <a:sym typeface="Wingdings" panose="05000000000000000000" pitchFamily="2" charset="2"/>
              </a:rPr>
              <a:t>Zero-shot classification is when the label wasn’t used to train the data. It was trained to classify the data by finding which word out of a list of words is the best match to the text</a:t>
            </a:r>
            <a:endParaRPr lang="en-US" dirty="0"/>
          </a:p>
        </p:txBody>
      </p:sp>
      <p:sp>
        <p:nvSpPr>
          <p:cNvPr id="4" name="Rectangle 1">
            <a:extLst>
              <a:ext uri="{FF2B5EF4-FFF2-40B4-BE49-F238E27FC236}">
                <a16:creationId xmlns:a16="http://schemas.microsoft.com/office/drawing/2014/main" id="{7EB88F63-F442-AAEB-633A-39EE55286FBF}"/>
              </a:ext>
            </a:extLst>
          </p:cNvPr>
          <p:cNvSpPr>
            <a:spLocks noChangeArrowheads="1"/>
          </p:cNvSpPr>
          <p:nvPr/>
        </p:nvSpPr>
        <p:spPr bwMode="auto">
          <a:xfrm>
            <a:off x="2866422" y="3981493"/>
            <a:ext cx="6643689" cy="2764046"/>
          </a:xfrm>
          <a:prstGeom prst="rect">
            <a:avLst/>
          </a:prstGeom>
          <a:solidFill>
            <a:srgbClr val="F9FA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1377" rIns="0" bIns="27137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4B5563"/>
                </a:solidFill>
                <a:effectLst/>
                <a:latin typeface="inherit"/>
              </a:rPr>
              <a:t>candidate_labels</a:t>
            </a:r>
            <a:r>
              <a:rPr kumimoji="0" lang="en-US" altLang="en-US" b="0" i="0" u="none" strike="noStrike" cap="none" normalizeH="0" baseline="0" dirty="0">
                <a:ln>
                  <a:noFill/>
                </a:ln>
                <a:solidFill>
                  <a:srgbClr val="4B5563"/>
                </a:solidFill>
                <a:effectLst/>
                <a:latin typeface="inherit"/>
              </a:rPr>
              <a:t> = [</a:t>
            </a:r>
            <a:r>
              <a:rPr kumimoji="0" lang="en-US" altLang="en-US" b="0" i="0" u="none" strike="noStrike" cap="none" normalizeH="0" baseline="0">
                <a:ln>
                  <a:noFill/>
                </a:ln>
                <a:solidFill>
                  <a:srgbClr val="50A14F"/>
                </a:solidFill>
                <a:effectLst/>
                <a:latin typeface="inherit"/>
              </a:rPr>
              <a:t>'travel'</a:t>
            </a:r>
            <a:r>
              <a:rPr kumimoji="0" lang="en-US" altLang="en-US" b="0" i="0" u="none" strike="noStrike" cap="none" normalizeH="0" baseline="0">
                <a:ln>
                  <a:noFill/>
                </a:ln>
                <a:solidFill>
                  <a:srgbClr val="4B5563"/>
                </a:solidFill>
                <a:effectLst/>
                <a:latin typeface="inherit"/>
              </a:rPr>
              <a:t>, </a:t>
            </a:r>
            <a:r>
              <a:rPr kumimoji="0" lang="en-US" altLang="en-US" b="0" i="0" u="none" strike="noStrike" cap="none" normalizeH="0" baseline="0">
                <a:ln>
                  <a:noFill/>
                </a:ln>
                <a:solidFill>
                  <a:srgbClr val="50A14F"/>
                </a:solidFill>
                <a:effectLst/>
                <a:latin typeface="inherit"/>
              </a:rPr>
              <a:t>'cooking'</a:t>
            </a:r>
            <a:r>
              <a:rPr kumimoji="0" lang="en-US" altLang="en-US" b="0" i="0" u="none" strike="noStrike" cap="none" normalizeH="0" baseline="0">
                <a:ln>
                  <a:noFill/>
                </a:ln>
                <a:solidFill>
                  <a:srgbClr val="4B5563"/>
                </a:solidFill>
                <a:effectLst/>
                <a:latin typeface="inherit"/>
              </a:rPr>
              <a:t>, </a:t>
            </a:r>
            <a:r>
              <a:rPr kumimoji="0" lang="en-US" altLang="en-US" b="0" i="0" u="none" strike="noStrike" cap="none" normalizeH="0" baseline="0">
                <a:ln>
                  <a:noFill/>
                </a:ln>
                <a:solidFill>
                  <a:srgbClr val="50A14F"/>
                </a:solidFill>
                <a:effectLst/>
                <a:latin typeface="inherit"/>
              </a:rPr>
              <a:t>'dancing'</a:t>
            </a:r>
            <a:r>
              <a:rPr kumimoji="0" lang="en-US" altLang="en-US" b="0" i="0" u="none" strike="noStrike" cap="none" normalizeH="0" baseline="0">
                <a:ln>
                  <a:noFill/>
                </a:ln>
                <a:solidFill>
                  <a:srgbClr val="4B5563"/>
                </a:solidFill>
                <a:effectLst/>
                <a:latin typeface="inherit"/>
              </a:rPr>
              <a:t>, </a:t>
            </a:r>
            <a:r>
              <a:rPr kumimoji="0" lang="en-US" altLang="en-US" b="0" i="0" u="none" strike="noStrike" cap="none" normalizeH="0" baseline="0" dirty="0">
                <a:ln>
                  <a:noFill/>
                </a:ln>
                <a:solidFill>
                  <a:srgbClr val="50A14F"/>
                </a:solidFill>
                <a:effectLst/>
                <a:latin typeface="inherit"/>
              </a:rPr>
              <a:t>'exploration’</a:t>
            </a:r>
            <a:r>
              <a:rPr kumimoji="0" lang="en-US" altLang="en-US" b="0" i="0" u="none" strike="noStrike" cap="none" normalizeH="0" baseline="0" dirty="0">
                <a:ln>
                  <a:noFill/>
                </a:ln>
                <a:solidFill>
                  <a:srgbClr val="4B556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B5563"/>
                </a:solidFill>
                <a:effectLst/>
                <a:latin typeface="inherit"/>
              </a:rPr>
              <a:t>classifier(</a:t>
            </a:r>
            <a:r>
              <a:rPr kumimoji="0" lang="en-US" altLang="en-US" b="0" i="0" u="none" strike="noStrike" cap="none" normalizeH="0" baseline="0" dirty="0" err="1">
                <a:ln>
                  <a:noFill/>
                </a:ln>
                <a:solidFill>
                  <a:srgbClr val="4B5563"/>
                </a:solidFill>
                <a:effectLst/>
                <a:latin typeface="inherit"/>
              </a:rPr>
              <a:t>sequence_to</a:t>
            </a:r>
            <a:r>
              <a:rPr kumimoji="0" lang="en-US" altLang="en-US" b="0" i="0" u="none" strike="noStrike" cap="none" normalizeH="0" baseline="0" err="1">
                <a:ln>
                  <a:noFill/>
                </a:ln>
                <a:solidFill>
                  <a:srgbClr val="4B5563"/>
                </a:solidFill>
                <a:effectLst/>
                <a:latin typeface="inherit"/>
              </a:rPr>
              <a:t>_</a:t>
            </a:r>
            <a:r>
              <a:rPr kumimoji="0" lang="en-US" altLang="en-US" b="0" i="0" u="none" strike="noStrike" cap="none" normalizeH="0" baseline="0">
                <a:ln>
                  <a:noFill/>
                </a:ln>
                <a:solidFill>
                  <a:srgbClr val="4B5563"/>
                </a:solidFill>
                <a:effectLst/>
                <a:latin typeface="inherit"/>
              </a:rPr>
              <a:t>classify, </a:t>
            </a:r>
            <a:r>
              <a:rPr kumimoji="0" lang="en-US" altLang="en-US" b="0" i="0" u="none" strike="noStrike" cap="none" normalizeH="0" baseline="0" dirty="0" err="1">
                <a:ln>
                  <a:noFill/>
                </a:ln>
                <a:solidFill>
                  <a:srgbClr val="4B5563"/>
                </a:solidFill>
                <a:effectLst/>
                <a:latin typeface="inherit"/>
              </a:rPr>
              <a:t>candidate</a:t>
            </a:r>
            <a:r>
              <a:rPr kumimoji="0" lang="en-US" altLang="en-US" b="0" i="0" u="none" strike="noStrike" cap="none" normalizeH="0" baseline="0" err="1">
                <a:ln>
                  <a:noFill/>
                </a:ln>
                <a:solidFill>
                  <a:srgbClr val="4B5563"/>
                </a:solidFill>
                <a:effectLst/>
                <a:latin typeface="inherit"/>
              </a:rPr>
              <a:t>_</a:t>
            </a:r>
            <a:r>
              <a:rPr kumimoji="0" lang="en-US" altLang="en-US" b="0" i="0" u="none" strike="noStrike" cap="none" normalizeH="0" baseline="0">
                <a:ln>
                  <a:noFill/>
                </a:ln>
                <a:solidFill>
                  <a:srgbClr val="4B5563"/>
                </a:solidFill>
                <a:effectLst/>
                <a:latin typeface="inherit"/>
              </a:rPr>
              <a:t>labels, </a:t>
            </a:r>
            <a:r>
              <a:rPr kumimoji="0" lang="en-US" altLang="en-US" b="0" i="0" u="none" strike="noStrike" cap="none" normalizeH="0" baseline="0" dirty="0" err="1">
                <a:ln>
                  <a:noFill/>
                </a:ln>
                <a:solidFill>
                  <a:srgbClr val="4B5563"/>
                </a:solidFill>
                <a:effectLst/>
                <a:latin typeface="inherit"/>
              </a:rPr>
              <a:t>multi_class</a:t>
            </a:r>
            <a:r>
              <a:rPr kumimoji="0" lang="en-US" altLang="en-US" b="0" i="0" u="none" strike="noStrike" cap="none" normalizeH="0" baseline="0" dirty="0">
                <a:ln>
                  <a:noFill/>
                </a:ln>
                <a:solidFill>
                  <a:srgbClr val="4B5563"/>
                </a:solidFill>
                <a:effectLst/>
                <a:latin typeface="inherit"/>
              </a:rPr>
              <a:t>=</a:t>
            </a:r>
            <a:r>
              <a:rPr kumimoji="0" lang="en-US" altLang="en-US" b="0" i="0" u="none" strike="noStrike" cap="none" normalizeH="0" baseline="0" dirty="0">
                <a:ln>
                  <a:noFill/>
                </a:ln>
                <a:solidFill>
                  <a:srgbClr val="0184BB"/>
                </a:solidFill>
                <a:effectLst/>
                <a:latin typeface="inherit"/>
              </a:rPr>
              <a:t>True</a:t>
            </a:r>
            <a:r>
              <a:rPr kumimoji="0" lang="en-US" altLang="en-US" b="0" i="0" u="none" strike="noStrike" cap="none" normalizeH="0" baseline="0" dirty="0">
                <a:ln>
                  <a:noFill/>
                </a:ln>
                <a:solidFill>
                  <a:srgbClr val="4B5563"/>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A0A1A7"/>
                </a:solidFill>
                <a:effectLst/>
                <a:latin typeface="inherit"/>
              </a:rPr>
              <a:t>#{'labels': [</a:t>
            </a:r>
            <a:r>
              <a:rPr kumimoji="0" lang="en-US" altLang="en-US" b="0" i="1" u="none" strike="noStrike" cap="none" normalizeH="0" baseline="0">
                <a:ln>
                  <a:noFill/>
                </a:ln>
                <a:solidFill>
                  <a:srgbClr val="A0A1A7"/>
                </a:solidFill>
                <a:effectLst/>
                <a:latin typeface="inherit"/>
              </a:rPr>
              <a:t>'travel', 'exploration', 'dancing', 'cooking’],</a:t>
            </a:r>
            <a:r>
              <a:rPr kumimoji="0" lang="en-US" altLang="en-US" b="0" i="0" u="none" strike="noStrike" cap="none" normalizeH="0" baseline="0">
                <a:ln>
                  <a:noFill/>
                </a:ln>
                <a:solidFill>
                  <a:srgbClr val="4B5563"/>
                </a:solidFill>
                <a:effectLst/>
                <a:latin typeface="inherit"/>
              </a:rPr>
              <a:t> </a:t>
            </a:r>
            <a:endParaRPr kumimoji="0" lang="en-US" altLang="en-US" b="0" i="0" u="none" strike="noStrike" cap="none" normalizeH="0" baseline="0" dirty="0">
              <a:ln>
                <a:noFill/>
              </a:ln>
              <a:solidFill>
                <a:srgbClr val="4B5563"/>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A0A1A7"/>
                </a:solidFill>
                <a:effectLst/>
                <a:latin typeface="inherit"/>
              </a:rPr>
              <a:t># 'scores': </a:t>
            </a:r>
            <a:r>
              <a:rPr kumimoji="0" lang="en-US" altLang="en-US" b="0" i="1" u="none" strike="noStrike" cap="none" normalizeH="0" baseline="0">
                <a:ln>
                  <a:noFill/>
                </a:ln>
                <a:solidFill>
                  <a:srgbClr val="A0A1A7"/>
                </a:solidFill>
                <a:effectLst/>
                <a:latin typeface="inherit"/>
              </a:rPr>
              <a:t>[0.9945111274719238,</a:t>
            </a:r>
            <a:r>
              <a:rPr kumimoji="0" lang="en-US" altLang="en-US" b="0" i="0" u="none" strike="noStrike" cap="none" normalizeH="0" baseline="0">
                <a:ln>
                  <a:noFill/>
                </a:ln>
                <a:solidFill>
                  <a:srgbClr val="4B5563"/>
                </a:solidFill>
                <a:effectLst/>
                <a:latin typeface="inherit"/>
              </a:rPr>
              <a:t> </a:t>
            </a:r>
            <a:endParaRPr kumimoji="0" lang="en-US" altLang="en-US" b="0" i="0" u="none" strike="noStrike" cap="none" normalizeH="0" baseline="0" dirty="0">
              <a:ln>
                <a:noFill/>
              </a:ln>
              <a:solidFill>
                <a:srgbClr val="4B5563"/>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rgbClr val="A0A1A7"/>
                </a:solidFill>
                <a:effectLst/>
                <a:latin typeface="inherit"/>
              </a:rPr>
              <a:t># 0.9383890628814697,</a:t>
            </a:r>
            <a:r>
              <a:rPr kumimoji="0" lang="en-US" altLang="en-US" b="0" i="0" u="none" strike="noStrike" cap="none" normalizeH="0" baseline="0">
                <a:ln>
                  <a:noFill/>
                </a:ln>
                <a:solidFill>
                  <a:srgbClr val="4B5563"/>
                </a:solidFill>
                <a:effectLst/>
                <a:latin typeface="inherit"/>
              </a:rPr>
              <a:t> </a:t>
            </a:r>
            <a:endParaRPr kumimoji="0" lang="en-US" altLang="en-US" b="0" i="0" u="none" strike="noStrike" cap="none" normalizeH="0" baseline="0" dirty="0">
              <a:ln>
                <a:noFill/>
              </a:ln>
              <a:solidFill>
                <a:srgbClr val="4B5563"/>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a:ln>
                  <a:noFill/>
                </a:ln>
                <a:solidFill>
                  <a:srgbClr val="A0A1A7"/>
                </a:solidFill>
                <a:effectLst/>
                <a:latin typeface="inherit"/>
              </a:rPr>
              <a:t># 0.0057061901316046715,</a:t>
            </a:r>
            <a:r>
              <a:rPr kumimoji="0" lang="en-US" altLang="en-US" b="0" i="0" u="none" strike="noStrike" cap="none" normalizeH="0" baseline="0">
                <a:ln>
                  <a:noFill/>
                </a:ln>
                <a:solidFill>
                  <a:srgbClr val="4B5563"/>
                </a:solidFill>
                <a:effectLst/>
                <a:latin typeface="inherit"/>
              </a:rPr>
              <a:t> </a:t>
            </a:r>
            <a:endParaRPr kumimoji="0" lang="en-US" altLang="en-US" b="0" i="0" u="none" strike="noStrike" cap="none" normalizeH="0" baseline="0" dirty="0">
              <a:ln>
                <a:noFill/>
              </a:ln>
              <a:solidFill>
                <a:srgbClr val="4B5563"/>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A0A1A7"/>
                </a:solidFill>
                <a:effectLst/>
                <a:latin typeface="inherit"/>
              </a:rPr>
              <a:t># </a:t>
            </a:r>
            <a:r>
              <a:rPr kumimoji="0" lang="en-US" altLang="en-US" b="0" i="1" u="none" strike="noStrike" cap="none" normalizeH="0" baseline="0">
                <a:ln>
                  <a:noFill/>
                </a:ln>
                <a:solidFill>
                  <a:srgbClr val="A0A1A7"/>
                </a:solidFill>
                <a:effectLst/>
                <a:latin typeface="inherit"/>
              </a:rPr>
              <a:t>0.0018193122232332826],</a:t>
            </a:r>
            <a:r>
              <a:rPr kumimoji="0" lang="en-US" altLang="en-US" b="0" i="0" u="none" strike="noStrike" cap="none" normalizeH="0" baseline="0">
                <a:ln>
                  <a:noFill/>
                </a:ln>
                <a:solidFill>
                  <a:srgbClr val="4B5563"/>
                </a:solidFill>
                <a:effectLst/>
                <a:latin typeface="inherit"/>
              </a:rPr>
              <a:t> </a:t>
            </a:r>
            <a:endParaRPr kumimoji="0" lang="en-US" altLang="en-US" b="0" i="0" u="none" strike="noStrike" cap="none" normalizeH="0" baseline="0" dirty="0">
              <a:ln>
                <a:noFill/>
              </a:ln>
              <a:solidFill>
                <a:srgbClr val="4B5563"/>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A0A1A7"/>
                </a:solidFill>
                <a:effectLst/>
                <a:latin typeface="inherit"/>
              </a:rPr>
              <a:t># 'sequence': 'one day I will see the world'}</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4324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Prompt Tuning</a:t>
            </a:r>
          </a:p>
        </p:txBody>
      </p:sp>
      <p:sp>
        <p:nvSpPr>
          <p:cNvPr id="5" name="TextBox 4">
            <a:extLst>
              <a:ext uri="{FF2B5EF4-FFF2-40B4-BE49-F238E27FC236}">
                <a16:creationId xmlns:a16="http://schemas.microsoft.com/office/drawing/2014/main" id="{0B11D34E-E4EA-CB79-1F7D-FA1985C72BDC}"/>
              </a:ext>
            </a:extLst>
          </p:cNvPr>
          <p:cNvSpPr txBox="1"/>
          <p:nvPr/>
        </p:nvSpPr>
        <p:spPr>
          <a:xfrm>
            <a:off x="1133474" y="901184"/>
            <a:ext cx="9644063" cy="923330"/>
          </a:xfrm>
          <a:prstGeom prst="rect">
            <a:avLst/>
          </a:prstGeom>
          <a:noFill/>
        </p:spPr>
        <p:txBody>
          <a:bodyPr wrap="square">
            <a:spAutoFit/>
          </a:bodyPr>
          <a:lstStyle/>
          <a:p>
            <a:r>
              <a:rPr lang="en-US" dirty="0"/>
              <a:t>Prompt tuning is not prompt engineering!</a:t>
            </a:r>
          </a:p>
          <a:p>
            <a:r>
              <a:rPr lang="en-US" dirty="0"/>
              <a:t>Soft prompts can be tasks/domain specific</a:t>
            </a:r>
          </a:p>
          <a:p>
            <a:r>
              <a:rPr lang="en-US" dirty="0"/>
              <a:t>Just replace the soft prompts in the pre-trained model and use it for a different domain  </a:t>
            </a:r>
          </a:p>
        </p:txBody>
      </p:sp>
      <p:pic>
        <p:nvPicPr>
          <p:cNvPr id="8" name="Picture 7">
            <a:extLst>
              <a:ext uri="{FF2B5EF4-FFF2-40B4-BE49-F238E27FC236}">
                <a16:creationId xmlns:a16="http://schemas.microsoft.com/office/drawing/2014/main" id="{77559D75-F5E9-3564-D7B1-A3F0EE6B8474}"/>
              </a:ext>
            </a:extLst>
          </p:cNvPr>
          <p:cNvPicPr>
            <a:picLocks noChangeAspect="1"/>
          </p:cNvPicPr>
          <p:nvPr/>
        </p:nvPicPr>
        <p:blipFill>
          <a:blip r:embed="rId3"/>
          <a:stretch>
            <a:fillRect/>
          </a:stretch>
        </p:blipFill>
        <p:spPr>
          <a:xfrm>
            <a:off x="1133474" y="2162174"/>
            <a:ext cx="8839200" cy="3390900"/>
          </a:xfrm>
          <a:prstGeom prst="rect">
            <a:avLst/>
          </a:prstGeom>
        </p:spPr>
      </p:pic>
    </p:spTree>
    <p:extLst>
      <p:ext uri="{BB962C8B-B14F-4D97-AF65-F5344CB8AC3E}">
        <p14:creationId xmlns:p14="http://schemas.microsoft.com/office/powerpoint/2010/main" val="435296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B383E9-C3B2-300A-EEB5-D2F9931EB27E}"/>
              </a:ext>
            </a:extLst>
          </p:cNvPr>
          <p:cNvSpPr>
            <a:spLocks noGrp="1"/>
          </p:cNvSpPr>
          <p:nvPr>
            <p:ph type="sldNum" sz="quarter" idx="4"/>
          </p:nvPr>
        </p:nvSpPr>
        <p:spPr/>
        <p:txBody>
          <a:bodyPr/>
          <a:lstStyle/>
          <a:p>
            <a:fld id="{07165E6F-54ED-4977-A15E-D44BE7238A65}" type="slidenum">
              <a:rPr lang="en-US" smtClean="0"/>
              <a:pPr/>
              <a:t>49</a:t>
            </a:fld>
            <a:endParaRPr lang="en-US" dirty="0"/>
          </a:p>
        </p:txBody>
      </p:sp>
      <p:sp>
        <p:nvSpPr>
          <p:cNvPr id="3" name="Title 2">
            <a:extLst>
              <a:ext uri="{FF2B5EF4-FFF2-40B4-BE49-F238E27FC236}">
                <a16:creationId xmlns:a16="http://schemas.microsoft.com/office/drawing/2014/main" id="{B886793E-5C0C-1EBE-0DB2-1D94BFFBD74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DF378F8-5C31-4345-15FF-A03890C28EA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09021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90372" y="466350"/>
            <a:ext cx="10811256" cy="495761"/>
          </a:xfrm>
        </p:spPr>
        <p:txBody>
          <a:bodyPr/>
          <a:lstStyle/>
          <a:p>
            <a:r>
              <a:rPr lang="en-US" dirty="0"/>
              <a:t>Embeddings</a:t>
            </a:r>
          </a:p>
        </p:txBody>
      </p:sp>
      <p:sp>
        <p:nvSpPr>
          <p:cNvPr id="2" name="TextBox 1">
            <a:extLst>
              <a:ext uri="{FF2B5EF4-FFF2-40B4-BE49-F238E27FC236}">
                <a16:creationId xmlns:a16="http://schemas.microsoft.com/office/drawing/2014/main" id="{F0AD44B7-DF25-D981-F307-86B10FB63DB1}"/>
              </a:ext>
            </a:extLst>
          </p:cNvPr>
          <p:cNvSpPr txBox="1"/>
          <p:nvPr/>
        </p:nvSpPr>
        <p:spPr>
          <a:xfrm>
            <a:off x="590169" y="988682"/>
            <a:ext cx="10110460" cy="369332"/>
          </a:xfrm>
          <a:prstGeom prst="rect">
            <a:avLst/>
          </a:prstGeom>
          <a:noFill/>
        </p:spPr>
        <p:txBody>
          <a:bodyPr wrap="none" rtlCol="0">
            <a:spAutoFit/>
          </a:bodyPr>
          <a:lstStyle/>
          <a:p>
            <a:r>
              <a:rPr lang="en-US" b="1" dirty="0"/>
              <a:t>Different modalities </a:t>
            </a:r>
            <a:r>
              <a:rPr lang="en-US" dirty="0"/>
              <a:t>can be converted to embeddings and we can do apple-to-apple comparison</a:t>
            </a:r>
          </a:p>
        </p:txBody>
      </p:sp>
      <p:grpSp>
        <p:nvGrpSpPr>
          <p:cNvPr id="18" name="Group 17">
            <a:extLst>
              <a:ext uri="{FF2B5EF4-FFF2-40B4-BE49-F238E27FC236}">
                <a16:creationId xmlns:a16="http://schemas.microsoft.com/office/drawing/2014/main" id="{A4ECA580-291B-5E87-880C-2CBF72EEC2A3}"/>
              </a:ext>
            </a:extLst>
          </p:cNvPr>
          <p:cNvGrpSpPr/>
          <p:nvPr/>
        </p:nvGrpSpPr>
        <p:grpSpPr>
          <a:xfrm>
            <a:off x="5744118" y="1792715"/>
            <a:ext cx="5134956" cy="4295003"/>
            <a:chOff x="863791" y="1602878"/>
            <a:chExt cx="5134956" cy="4295003"/>
          </a:xfrm>
        </p:grpSpPr>
        <p:grpSp>
          <p:nvGrpSpPr>
            <p:cNvPr id="25" name="Group 24">
              <a:extLst>
                <a:ext uri="{FF2B5EF4-FFF2-40B4-BE49-F238E27FC236}">
                  <a16:creationId xmlns:a16="http://schemas.microsoft.com/office/drawing/2014/main" id="{60A89528-868F-6196-3DF7-A511A3FFFB25}"/>
                </a:ext>
              </a:extLst>
            </p:cNvPr>
            <p:cNvGrpSpPr/>
            <p:nvPr/>
          </p:nvGrpSpPr>
          <p:grpSpPr>
            <a:xfrm>
              <a:off x="863791" y="1602878"/>
              <a:ext cx="5134956" cy="4295003"/>
              <a:chOff x="604621" y="1344802"/>
              <a:chExt cx="5134956" cy="4295003"/>
            </a:xfrm>
          </p:grpSpPr>
          <p:cxnSp>
            <p:nvCxnSpPr>
              <p:cNvPr id="26" name="Straight Arrow Connector 25">
                <a:extLst>
                  <a:ext uri="{FF2B5EF4-FFF2-40B4-BE49-F238E27FC236}">
                    <a16:creationId xmlns:a16="http://schemas.microsoft.com/office/drawing/2014/main" id="{80C44A1B-1C9E-0170-BA84-8F385473B2E9}"/>
                  </a:ext>
                </a:extLst>
              </p:cNvPr>
              <p:cNvCxnSpPr>
                <a:cxnSpLocks/>
              </p:cNvCxnSpPr>
              <p:nvPr/>
            </p:nvCxnSpPr>
            <p:spPr>
              <a:xfrm flipV="1">
                <a:off x="2724150" y="1652579"/>
                <a:ext cx="0" cy="28098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6746ECE-FD67-FABF-CA9B-92B3666A19A2}"/>
                  </a:ext>
                </a:extLst>
              </p:cNvPr>
              <p:cNvCxnSpPr>
                <a:cxnSpLocks/>
              </p:cNvCxnSpPr>
              <p:nvPr/>
            </p:nvCxnSpPr>
            <p:spPr>
              <a:xfrm>
                <a:off x="2509785" y="4283260"/>
                <a:ext cx="305700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9F3369-4517-D2E4-0F0C-3A464B0901DB}"/>
                  </a:ext>
                </a:extLst>
              </p:cNvPr>
              <p:cNvCxnSpPr>
                <a:cxnSpLocks/>
              </p:cNvCxnSpPr>
              <p:nvPr/>
            </p:nvCxnSpPr>
            <p:spPr>
              <a:xfrm flipH="1">
                <a:off x="818941" y="4192824"/>
                <a:ext cx="2057609" cy="126928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32C3C1-A877-E56B-93AA-A4B22B0866EC}"/>
                  </a:ext>
                </a:extLst>
              </p:cNvPr>
              <p:cNvSpPr txBox="1"/>
              <p:nvPr/>
            </p:nvSpPr>
            <p:spPr>
              <a:xfrm>
                <a:off x="5465143" y="4112906"/>
                <a:ext cx="274434" cy="307777"/>
              </a:xfrm>
              <a:prstGeom prst="rect">
                <a:avLst/>
              </a:prstGeom>
              <a:noFill/>
            </p:spPr>
            <p:txBody>
              <a:bodyPr wrap="none" rtlCol="0">
                <a:spAutoFit/>
              </a:bodyPr>
              <a:lstStyle/>
              <a:p>
                <a:r>
                  <a:rPr lang="en-US" sz="1400" b="1" i="1" dirty="0">
                    <a:latin typeface="Californian FB" panose="0207040306080B030204" pitchFamily="18" charset="0"/>
                  </a:rPr>
                  <a:t>y</a:t>
                </a:r>
              </a:p>
            </p:txBody>
          </p:sp>
          <p:sp>
            <p:nvSpPr>
              <p:cNvPr id="30" name="TextBox 29">
                <a:extLst>
                  <a:ext uri="{FF2B5EF4-FFF2-40B4-BE49-F238E27FC236}">
                    <a16:creationId xmlns:a16="http://schemas.microsoft.com/office/drawing/2014/main" id="{5ADC4714-009A-15B4-69ED-BCB8F81025AC}"/>
                  </a:ext>
                </a:extLst>
              </p:cNvPr>
              <p:cNvSpPr txBox="1"/>
              <p:nvPr/>
            </p:nvSpPr>
            <p:spPr>
              <a:xfrm>
                <a:off x="604621" y="5332028"/>
                <a:ext cx="285656" cy="307777"/>
              </a:xfrm>
              <a:prstGeom prst="rect">
                <a:avLst/>
              </a:prstGeom>
              <a:noFill/>
            </p:spPr>
            <p:txBody>
              <a:bodyPr wrap="none" rtlCol="0">
                <a:spAutoFit/>
              </a:bodyPr>
              <a:lstStyle/>
              <a:p>
                <a:r>
                  <a:rPr lang="en-US" sz="1400" b="1" i="1" dirty="0">
                    <a:latin typeface="Californian FB" panose="0207040306080B030204" pitchFamily="18" charset="0"/>
                  </a:rPr>
                  <a:t>x</a:t>
                </a:r>
              </a:p>
            </p:txBody>
          </p:sp>
          <p:sp>
            <p:nvSpPr>
              <p:cNvPr id="31" name="TextBox 30">
                <a:extLst>
                  <a:ext uri="{FF2B5EF4-FFF2-40B4-BE49-F238E27FC236}">
                    <a16:creationId xmlns:a16="http://schemas.microsoft.com/office/drawing/2014/main" id="{F19B7DD1-5DC3-4606-D6DD-EEB195F76C4E}"/>
                  </a:ext>
                </a:extLst>
              </p:cNvPr>
              <p:cNvSpPr txBox="1"/>
              <p:nvPr/>
            </p:nvSpPr>
            <p:spPr>
              <a:xfrm>
                <a:off x="2586933" y="1344802"/>
                <a:ext cx="274434" cy="307777"/>
              </a:xfrm>
              <a:prstGeom prst="rect">
                <a:avLst/>
              </a:prstGeom>
              <a:noFill/>
            </p:spPr>
            <p:txBody>
              <a:bodyPr wrap="none" rtlCol="0">
                <a:spAutoFit/>
              </a:bodyPr>
              <a:lstStyle/>
              <a:p>
                <a:r>
                  <a:rPr lang="en-US" sz="1400" b="1" i="1" dirty="0">
                    <a:latin typeface="Californian FB" panose="0207040306080B030204" pitchFamily="18" charset="0"/>
                  </a:rPr>
                  <a:t>z</a:t>
                </a:r>
              </a:p>
            </p:txBody>
          </p:sp>
          <p:sp>
            <p:nvSpPr>
              <p:cNvPr id="32" name="TextBox 31">
                <a:extLst>
                  <a:ext uri="{FF2B5EF4-FFF2-40B4-BE49-F238E27FC236}">
                    <a16:creationId xmlns:a16="http://schemas.microsoft.com/office/drawing/2014/main" id="{9A75F91E-DA6A-8500-14B0-394E992BA239}"/>
                  </a:ext>
                </a:extLst>
              </p:cNvPr>
              <p:cNvSpPr txBox="1"/>
              <p:nvPr/>
            </p:nvSpPr>
            <p:spPr>
              <a:xfrm>
                <a:off x="2459242" y="4126690"/>
                <a:ext cx="274434" cy="307777"/>
              </a:xfrm>
              <a:prstGeom prst="rect">
                <a:avLst/>
              </a:prstGeom>
              <a:noFill/>
            </p:spPr>
            <p:txBody>
              <a:bodyPr wrap="square" rtlCol="0">
                <a:spAutoFit/>
              </a:bodyPr>
              <a:lstStyle/>
              <a:p>
                <a:r>
                  <a:rPr lang="en-US" sz="1400" b="1" i="1" dirty="0">
                    <a:latin typeface="Californian FB" panose="0207040306080B030204" pitchFamily="18" charset="0"/>
                  </a:rPr>
                  <a:t>0</a:t>
                </a:r>
              </a:p>
            </p:txBody>
          </p:sp>
        </p:grpSp>
        <p:sp>
          <p:nvSpPr>
            <p:cNvPr id="33" name="Oval 32">
              <a:extLst>
                <a:ext uri="{FF2B5EF4-FFF2-40B4-BE49-F238E27FC236}">
                  <a16:creationId xmlns:a16="http://schemas.microsoft.com/office/drawing/2014/main" id="{468B8FBB-A543-360F-3C0A-7EEB58FAEE07}"/>
                </a:ext>
              </a:extLst>
            </p:cNvPr>
            <p:cNvSpPr>
              <a:spLocks noChangeAspect="1"/>
            </p:cNvSpPr>
            <p:nvPr/>
          </p:nvSpPr>
          <p:spPr>
            <a:xfrm>
              <a:off x="3938588" y="288967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752D602-31B4-4CF4-BC79-F707CED2D2C5}"/>
                </a:ext>
              </a:extLst>
            </p:cNvPr>
            <p:cNvSpPr>
              <a:spLocks noChangeAspect="1"/>
            </p:cNvSpPr>
            <p:nvPr/>
          </p:nvSpPr>
          <p:spPr>
            <a:xfrm>
              <a:off x="4394835" y="3132117"/>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D6866BA-CBC1-A382-73FA-1DA5C79F7C53}"/>
                </a:ext>
              </a:extLst>
            </p:cNvPr>
            <p:cNvSpPr>
              <a:spLocks noChangeAspect="1"/>
            </p:cNvSpPr>
            <p:nvPr/>
          </p:nvSpPr>
          <p:spPr>
            <a:xfrm>
              <a:off x="1726883" y="347986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873FBD8-16ED-796A-E911-108D79D4985B}"/>
                </a:ext>
              </a:extLst>
            </p:cNvPr>
            <p:cNvSpPr>
              <a:spLocks noChangeAspect="1"/>
            </p:cNvSpPr>
            <p:nvPr/>
          </p:nvSpPr>
          <p:spPr>
            <a:xfrm>
              <a:off x="1288733" y="377323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64972779-7056-B171-B15A-4DD4908B2583}"/>
                </a:ext>
              </a:extLst>
            </p:cNvPr>
            <p:cNvCxnSpPr>
              <a:stCxn id="32" idx="3"/>
              <a:endCxn id="34" idx="3"/>
            </p:cNvCxnSpPr>
            <p:nvPr/>
          </p:nvCxnSpPr>
          <p:spPr>
            <a:xfrm flipV="1">
              <a:off x="2992846" y="3210166"/>
              <a:ext cx="1415380" cy="132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E6AEF7-D1F6-ED27-BE0F-08ADE0E57D7E}"/>
                </a:ext>
              </a:extLst>
            </p:cNvPr>
            <p:cNvCxnSpPr>
              <a:cxnSpLocks/>
              <a:stCxn id="32" idx="3"/>
              <a:endCxn id="33" idx="3"/>
            </p:cNvCxnSpPr>
            <p:nvPr/>
          </p:nvCxnSpPr>
          <p:spPr>
            <a:xfrm flipV="1">
              <a:off x="2992846" y="2967722"/>
              <a:ext cx="959133" cy="1570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124B5F2-0633-B79E-99D6-B2C4E690CD01}"/>
                </a:ext>
              </a:extLst>
            </p:cNvPr>
            <p:cNvCxnSpPr>
              <a:cxnSpLocks/>
              <a:stCxn id="32" idx="3"/>
              <a:endCxn id="35" idx="5"/>
            </p:cNvCxnSpPr>
            <p:nvPr/>
          </p:nvCxnSpPr>
          <p:spPr>
            <a:xfrm flipH="1" flipV="1">
              <a:off x="1804932" y="3557912"/>
              <a:ext cx="1187914" cy="98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52FEBB0-8D77-CEC3-CFEE-C782ACB3F746}"/>
                </a:ext>
              </a:extLst>
            </p:cNvPr>
            <p:cNvCxnSpPr>
              <a:cxnSpLocks/>
              <a:stCxn id="32" idx="3"/>
              <a:endCxn id="37" idx="5"/>
            </p:cNvCxnSpPr>
            <p:nvPr/>
          </p:nvCxnSpPr>
          <p:spPr>
            <a:xfrm flipH="1" flipV="1">
              <a:off x="1366782" y="3851282"/>
              <a:ext cx="1626064" cy="68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Graphic 51" descr="Orange with solid fill">
              <a:extLst>
                <a:ext uri="{FF2B5EF4-FFF2-40B4-BE49-F238E27FC236}">
                  <a16:creationId xmlns:a16="http://schemas.microsoft.com/office/drawing/2014/main" id="{142F472A-DDF2-6E79-4A9E-4BF462C9F0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7340" y="3282735"/>
              <a:ext cx="182880" cy="182880"/>
            </a:xfrm>
            <a:prstGeom prst="rect">
              <a:avLst/>
            </a:prstGeom>
          </p:spPr>
        </p:pic>
        <p:pic>
          <p:nvPicPr>
            <p:cNvPr id="54" name="Graphic 53" descr="Apple with solid fill">
              <a:extLst>
                <a:ext uri="{FF2B5EF4-FFF2-40B4-BE49-F238E27FC236}">
                  <a16:creationId xmlns:a16="http://schemas.microsoft.com/office/drawing/2014/main" id="{5C7D8A47-7EC7-9E70-9B3E-18DE41EDE8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2868" y="2692062"/>
              <a:ext cx="182880" cy="182880"/>
            </a:xfrm>
            <a:prstGeom prst="rect">
              <a:avLst/>
            </a:prstGeom>
          </p:spPr>
        </p:pic>
        <p:pic>
          <p:nvPicPr>
            <p:cNvPr id="55" name="Picture 54">
              <a:extLst>
                <a:ext uri="{FF2B5EF4-FFF2-40B4-BE49-F238E27FC236}">
                  <a16:creationId xmlns:a16="http://schemas.microsoft.com/office/drawing/2014/main" id="{2E47A323-F626-D7F3-0E76-1B9082C1F65F}"/>
                </a:ext>
              </a:extLst>
            </p:cNvPr>
            <p:cNvPicPr>
              <a:picLocks noChangeAspect="1"/>
            </p:cNvPicPr>
            <p:nvPr/>
          </p:nvPicPr>
          <p:blipFill rotWithShape="1">
            <a:blip r:embed="rId7"/>
            <a:srcRect b="11032"/>
            <a:stretch/>
          </p:blipFill>
          <p:spPr>
            <a:xfrm>
              <a:off x="1127846" y="3589080"/>
              <a:ext cx="379936" cy="169010"/>
            </a:xfrm>
            <a:prstGeom prst="rect">
              <a:avLst/>
            </a:prstGeom>
          </p:spPr>
        </p:pic>
        <p:pic>
          <p:nvPicPr>
            <p:cNvPr id="57" name="Picture 56">
              <a:extLst>
                <a:ext uri="{FF2B5EF4-FFF2-40B4-BE49-F238E27FC236}">
                  <a16:creationId xmlns:a16="http://schemas.microsoft.com/office/drawing/2014/main" id="{E1FE3A78-7112-EB1B-2D60-44B1AEE59209}"/>
                </a:ext>
              </a:extLst>
            </p:cNvPr>
            <p:cNvPicPr>
              <a:picLocks noChangeAspect="1"/>
            </p:cNvPicPr>
            <p:nvPr/>
          </p:nvPicPr>
          <p:blipFill rotWithShape="1">
            <a:blip r:embed="rId8"/>
            <a:srcRect b="11648"/>
            <a:stretch/>
          </p:blipFill>
          <p:spPr>
            <a:xfrm>
              <a:off x="4356636" y="2967722"/>
              <a:ext cx="352135" cy="167840"/>
            </a:xfrm>
            <a:prstGeom prst="rect">
              <a:avLst/>
            </a:prstGeom>
          </p:spPr>
        </p:pic>
        <p:sp>
          <p:nvSpPr>
            <p:cNvPr id="60" name="Arc 59">
              <a:extLst>
                <a:ext uri="{FF2B5EF4-FFF2-40B4-BE49-F238E27FC236}">
                  <a16:creationId xmlns:a16="http://schemas.microsoft.com/office/drawing/2014/main" id="{495A44F9-3517-9878-7024-91AD8F7B5A65}"/>
                </a:ext>
              </a:extLst>
            </p:cNvPr>
            <p:cNvSpPr/>
            <p:nvPr/>
          </p:nvSpPr>
          <p:spPr>
            <a:xfrm>
              <a:off x="3301998" y="3596454"/>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D258E200-3D8A-CDFE-5C51-663402CA7F91}"/>
                </a:ext>
              </a:extLst>
            </p:cNvPr>
            <p:cNvSpPr/>
            <p:nvPr/>
          </p:nvSpPr>
          <p:spPr>
            <a:xfrm rot="16389615">
              <a:off x="1948439" y="3957402"/>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79D208F-B0F5-C324-F89F-1B033A0A3338}"/>
              </a:ext>
            </a:extLst>
          </p:cNvPr>
          <p:cNvGrpSpPr/>
          <p:nvPr/>
        </p:nvGrpSpPr>
        <p:grpSpPr>
          <a:xfrm>
            <a:off x="1391955" y="1335515"/>
            <a:ext cx="2087845" cy="2180266"/>
            <a:chOff x="7104968" y="1708941"/>
            <a:chExt cx="2087845" cy="2180266"/>
          </a:xfrm>
        </p:grpSpPr>
        <p:pic>
          <p:nvPicPr>
            <p:cNvPr id="23" name="Graphic 22" descr="Orange outline">
              <a:extLst>
                <a:ext uri="{FF2B5EF4-FFF2-40B4-BE49-F238E27FC236}">
                  <a16:creationId xmlns:a16="http://schemas.microsoft.com/office/drawing/2014/main" id="{EB313675-A5FE-E196-F6F2-A9B1F87639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4968" y="1730589"/>
              <a:ext cx="914400" cy="914400"/>
            </a:xfrm>
            <a:prstGeom prst="rect">
              <a:avLst/>
            </a:prstGeom>
          </p:spPr>
        </p:pic>
        <p:sp>
          <p:nvSpPr>
            <p:cNvPr id="24" name="Rectangle 23">
              <a:extLst>
                <a:ext uri="{FF2B5EF4-FFF2-40B4-BE49-F238E27FC236}">
                  <a16:creationId xmlns:a16="http://schemas.microsoft.com/office/drawing/2014/main" id="{19B8EAF9-4BA9-6E4E-6453-4EDB05914E86}"/>
                </a:ext>
              </a:extLst>
            </p:cNvPr>
            <p:cNvSpPr/>
            <p:nvPr/>
          </p:nvSpPr>
          <p:spPr>
            <a:xfrm>
              <a:off x="8278413" y="2051710"/>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orange</a:t>
              </a:r>
            </a:p>
          </p:txBody>
        </p:sp>
        <p:pic>
          <p:nvPicPr>
            <p:cNvPr id="58" name="Graphic 57" descr="Orange with solid fill">
              <a:extLst>
                <a:ext uri="{FF2B5EF4-FFF2-40B4-BE49-F238E27FC236}">
                  <a16:creationId xmlns:a16="http://schemas.microsoft.com/office/drawing/2014/main" id="{9FD34298-B241-6AA1-72B2-AA22BBC75A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4968" y="1708941"/>
              <a:ext cx="914400" cy="914400"/>
            </a:xfrm>
            <a:prstGeom prst="rect">
              <a:avLst/>
            </a:prstGeom>
          </p:spPr>
        </p:pic>
        <p:grpSp>
          <p:nvGrpSpPr>
            <p:cNvPr id="4" name="Group 3">
              <a:extLst>
                <a:ext uri="{FF2B5EF4-FFF2-40B4-BE49-F238E27FC236}">
                  <a16:creationId xmlns:a16="http://schemas.microsoft.com/office/drawing/2014/main" id="{EF133924-1EA8-CD2A-EE0C-CF104DA09DB0}"/>
                </a:ext>
              </a:extLst>
            </p:cNvPr>
            <p:cNvGrpSpPr/>
            <p:nvPr/>
          </p:nvGrpSpPr>
          <p:grpSpPr>
            <a:xfrm>
              <a:off x="7398247" y="2658019"/>
              <a:ext cx="411480" cy="1231188"/>
              <a:chOff x="7398247" y="2658019"/>
              <a:chExt cx="411480" cy="1231188"/>
            </a:xfrm>
          </p:grpSpPr>
          <p:sp>
            <p:nvSpPr>
              <p:cNvPr id="63" name="Rectangle 62">
                <a:extLst>
                  <a:ext uri="{FF2B5EF4-FFF2-40B4-BE49-F238E27FC236}">
                    <a16:creationId xmlns:a16="http://schemas.microsoft.com/office/drawing/2014/main" id="{5FDBF59A-1E17-A8FE-729C-4477BE355F41}"/>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0.50</a:t>
                </a:r>
              </a:p>
            </p:txBody>
          </p:sp>
          <p:sp>
            <p:nvSpPr>
              <p:cNvPr id="64" name="Rectangle 63">
                <a:extLst>
                  <a:ext uri="{FF2B5EF4-FFF2-40B4-BE49-F238E27FC236}">
                    <a16:creationId xmlns:a16="http://schemas.microsoft.com/office/drawing/2014/main" id="{7CB64A8C-171D-2312-28CD-F9F22A5DDFAD}"/>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0.20</a:t>
                </a:r>
              </a:p>
            </p:txBody>
          </p:sp>
          <p:sp>
            <p:nvSpPr>
              <p:cNvPr id="65" name="Rectangle 64">
                <a:extLst>
                  <a:ext uri="{FF2B5EF4-FFF2-40B4-BE49-F238E27FC236}">
                    <a16:creationId xmlns:a16="http://schemas.microsoft.com/office/drawing/2014/main" id="{6154A956-137B-F22D-B0E9-BE9D8125D29B}"/>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0.90</a:t>
                </a:r>
              </a:p>
            </p:txBody>
          </p:sp>
        </p:grpSp>
        <p:grpSp>
          <p:nvGrpSpPr>
            <p:cNvPr id="3" name="Group 2">
              <a:extLst>
                <a:ext uri="{FF2B5EF4-FFF2-40B4-BE49-F238E27FC236}">
                  <a16:creationId xmlns:a16="http://schemas.microsoft.com/office/drawing/2014/main" id="{9DCD4078-0A5E-B41A-63B7-54F38F4C1FAA}"/>
                </a:ext>
              </a:extLst>
            </p:cNvPr>
            <p:cNvGrpSpPr/>
            <p:nvPr/>
          </p:nvGrpSpPr>
          <p:grpSpPr>
            <a:xfrm>
              <a:off x="8529873" y="2644989"/>
              <a:ext cx="411480" cy="1231123"/>
              <a:chOff x="8529873" y="2639168"/>
              <a:chExt cx="411480" cy="1231123"/>
            </a:xfrm>
          </p:grpSpPr>
          <p:sp>
            <p:nvSpPr>
              <p:cNvPr id="71" name="Rectangle 70">
                <a:extLst>
                  <a:ext uri="{FF2B5EF4-FFF2-40B4-BE49-F238E27FC236}">
                    <a16:creationId xmlns:a16="http://schemas.microsoft.com/office/drawing/2014/main" id="{65FCC0B7-CD16-4CB0-BEC3-302A82685A0C}"/>
                  </a:ext>
                </a:extLst>
              </p:cNvPr>
              <p:cNvSpPr>
                <a:spLocks noChangeAspect="1"/>
              </p:cNvSpPr>
              <p:nvPr/>
            </p:nvSpPr>
            <p:spPr>
              <a:xfrm>
                <a:off x="8529873" y="2639168"/>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0.45</a:t>
                </a:r>
              </a:p>
            </p:txBody>
          </p:sp>
          <p:sp>
            <p:nvSpPr>
              <p:cNvPr id="72" name="Rectangle 71">
                <a:extLst>
                  <a:ext uri="{FF2B5EF4-FFF2-40B4-BE49-F238E27FC236}">
                    <a16:creationId xmlns:a16="http://schemas.microsoft.com/office/drawing/2014/main" id="{3FA0A565-E102-255B-EC94-A439248D94F0}"/>
                  </a:ext>
                </a:extLst>
              </p:cNvPr>
              <p:cNvSpPr>
                <a:spLocks noChangeAspect="1"/>
              </p:cNvSpPr>
              <p:nvPr/>
            </p:nvSpPr>
            <p:spPr>
              <a:xfrm>
                <a:off x="8529873" y="304898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0.19</a:t>
                </a:r>
              </a:p>
            </p:txBody>
          </p:sp>
          <p:sp>
            <p:nvSpPr>
              <p:cNvPr id="73" name="Rectangle 72">
                <a:extLst>
                  <a:ext uri="{FF2B5EF4-FFF2-40B4-BE49-F238E27FC236}">
                    <a16:creationId xmlns:a16="http://schemas.microsoft.com/office/drawing/2014/main" id="{1FA3D505-F52B-DFC3-74B1-1C7409E877C0}"/>
                  </a:ext>
                </a:extLst>
              </p:cNvPr>
              <p:cNvSpPr>
                <a:spLocks noChangeAspect="1"/>
              </p:cNvSpPr>
              <p:nvPr/>
            </p:nvSpPr>
            <p:spPr>
              <a:xfrm>
                <a:off x="8529873" y="3458811"/>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0.87</a:t>
                </a:r>
              </a:p>
            </p:txBody>
          </p:sp>
        </p:grpSp>
      </p:grpSp>
      <p:grpSp>
        <p:nvGrpSpPr>
          <p:cNvPr id="15" name="Group 14">
            <a:extLst>
              <a:ext uri="{FF2B5EF4-FFF2-40B4-BE49-F238E27FC236}">
                <a16:creationId xmlns:a16="http://schemas.microsoft.com/office/drawing/2014/main" id="{7C50C820-879F-9B37-39DA-2323D75FEEE9}"/>
              </a:ext>
            </a:extLst>
          </p:cNvPr>
          <p:cNvGrpSpPr/>
          <p:nvPr/>
        </p:nvGrpSpPr>
        <p:grpSpPr>
          <a:xfrm>
            <a:off x="1491371" y="3942152"/>
            <a:ext cx="1934714" cy="2299843"/>
            <a:chOff x="7273966" y="4263857"/>
            <a:chExt cx="1934714" cy="2299843"/>
          </a:xfrm>
        </p:grpSpPr>
        <p:pic>
          <p:nvPicPr>
            <p:cNvPr id="8" name="Graphic 7" descr="Apple outline">
              <a:extLst>
                <a:ext uri="{FF2B5EF4-FFF2-40B4-BE49-F238E27FC236}">
                  <a16:creationId xmlns:a16="http://schemas.microsoft.com/office/drawing/2014/main" id="{84C20FBC-47F8-F95B-ADF4-C7148AF144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73966" y="4263857"/>
              <a:ext cx="914400" cy="914400"/>
            </a:xfrm>
            <a:prstGeom prst="rect">
              <a:avLst/>
            </a:prstGeom>
          </p:spPr>
        </p:pic>
        <p:sp>
          <p:nvSpPr>
            <p:cNvPr id="16" name="Rectangle 15">
              <a:extLst>
                <a:ext uri="{FF2B5EF4-FFF2-40B4-BE49-F238E27FC236}">
                  <a16:creationId xmlns:a16="http://schemas.microsoft.com/office/drawing/2014/main" id="{5C85736A-D9A7-C35B-811B-27CDBA900357}"/>
                </a:ext>
              </a:extLst>
            </p:cNvPr>
            <p:cNvSpPr/>
            <p:nvPr/>
          </p:nvSpPr>
          <p:spPr>
            <a:xfrm>
              <a:off x="8294280" y="4591062"/>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apple</a:t>
              </a:r>
            </a:p>
          </p:txBody>
        </p:sp>
        <p:pic>
          <p:nvPicPr>
            <p:cNvPr id="59" name="Graphic 58" descr="Apple with solid fill">
              <a:extLst>
                <a:ext uri="{FF2B5EF4-FFF2-40B4-BE49-F238E27FC236}">
                  <a16:creationId xmlns:a16="http://schemas.microsoft.com/office/drawing/2014/main" id="{7343B2D6-871D-B48B-F9D7-59074F579F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3491" y="4276119"/>
              <a:ext cx="914400" cy="914400"/>
            </a:xfrm>
            <a:prstGeom prst="rect">
              <a:avLst/>
            </a:prstGeom>
          </p:spPr>
        </p:pic>
        <p:grpSp>
          <p:nvGrpSpPr>
            <p:cNvPr id="5" name="Group 4">
              <a:extLst>
                <a:ext uri="{FF2B5EF4-FFF2-40B4-BE49-F238E27FC236}">
                  <a16:creationId xmlns:a16="http://schemas.microsoft.com/office/drawing/2014/main" id="{D0F80C7A-7B72-C0BB-D5F5-D321B64172D5}"/>
                </a:ext>
              </a:extLst>
            </p:cNvPr>
            <p:cNvGrpSpPr/>
            <p:nvPr/>
          </p:nvGrpSpPr>
          <p:grpSpPr>
            <a:xfrm>
              <a:off x="7525426" y="5332512"/>
              <a:ext cx="411480" cy="1231188"/>
              <a:chOff x="7398247" y="2658019"/>
              <a:chExt cx="411480" cy="1231188"/>
            </a:xfrm>
          </p:grpSpPr>
          <p:sp>
            <p:nvSpPr>
              <p:cNvPr id="6" name="Rectangle 5">
                <a:extLst>
                  <a:ext uri="{FF2B5EF4-FFF2-40B4-BE49-F238E27FC236}">
                    <a16:creationId xmlns:a16="http://schemas.microsoft.com/office/drawing/2014/main" id="{F36ABEB0-3180-FD5F-2E93-84AE052F9A34}"/>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0.31</a:t>
                </a:r>
              </a:p>
            </p:txBody>
          </p:sp>
          <p:sp>
            <p:nvSpPr>
              <p:cNvPr id="9" name="Rectangle 8">
                <a:extLst>
                  <a:ext uri="{FF2B5EF4-FFF2-40B4-BE49-F238E27FC236}">
                    <a16:creationId xmlns:a16="http://schemas.microsoft.com/office/drawing/2014/main" id="{664852BE-E965-7D74-304A-0C75F699E163}"/>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0.92</a:t>
                </a:r>
              </a:p>
            </p:txBody>
          </p:sp>
          <p:sp>
            <p:nvSpPr>
              <p:cNvPr id="10" name="Rectangle 9">
                <a:extLst>
                  <a:ext uri="{FF2B5EF4-FFF2-40B4-BE49-F238E27FC236}">
                    <a16:creationId xmlns:a16="http://schemas.microsoft.com/office/drawing/2014/main" id="{E374038D-475F-EBC5-A74F-4771977A36E0}"/>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0.60</a:t>
                </a:r>
              </a:p>
            </p:txBody>
          </p:sp>
        </p:grpSp>
        <p:grpSp>
          <p:nvGrpSpPr>
            <p:cNvPr id="11" name="Group 10">
              <a:extLst>
                <a:ext uri="{FF2B5EF4-FFF2-40B4-BE49-F238E27FC236}">
                  <a16:creationId xmlns:a16="http://schemas.microsoft.com/office/drawing/2014/main" id="{7D979690-A5D9-9E22-BA85-7D1836F203C3}"/>
                </a:ext>
              </a:extLst>
            </p:cNvPr>
            <p:cNvGrpSpPr/>
            <p:nvPr/>
          </p:nvGrpSpPr>
          <p:grpSpPr>
            <a:xfrm>
              <a:off x="8529873" y="5332512"/>
              <a:ext cx="411480" cy="1231188"/>
              <a:chOff x="7398247" y="2658019"/>
              <a:chExt cx="411480" cy="1231188"/>
            </a:xfrm>
          </p:grpSpPr>
          <p:sp>
            <p:nvSpPr>
              <p:cNvPr id="12" name="Rectangle 11">
                <a:extLst>
                  <a:ext uri="{FF2B5EF4-FFF2-40B4-BE49-F238E27FC236}">
                    <a16:creationId xmlns:a16="http://schemas.microsoft.com/office/drawing/2014/main" id="{C9025553-211C-3D73-6B9E-F71DAD3DBE86}"/>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0.34</a:t>
                </a:r>
              </a:p>
            </p:txBody>
          </p:sp>
          <p:sp>
            <p:nvSpPr>
              <p:cNvPr id="13" name="Rectangle 12">
                <a:extLst>
                  <a:ext uri="{FF2B5EF4-FFF2-40B4-BE49-F238E27FC236}">
                    <a16:creationId xmlns:a16="http://schemas.microsoft.com/office/drawing/2014/main" id="{69700DE8-C963-E746-8259-D422580B558A}"/>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0.89</a:t>
                </a:r>
              </a:p>
            </p:txBody>
          </p:sp>
          <p:sp>
            <p:nvSpPr>
              <p:cNvPr id="14" name="Rectangle 13">
                <a:extLst>
                  <a:ext uri="{FF2B5EF4-FFF2-40B4-BE49-F238E27FC236}">
                    <a16:creationId xmlns:a16="http://schemas.microsoft.com/office/drawing/2014/main" id="{E3570AE3-308E-4F40-5B38-317116A68039}"/>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0.62</a:t>
                </a:r>
              </a:p>
            </p:txBody>
          </p:sp>
        </p:grpSp>
      </p:grpSp>
    </p:spTree>
    <p:extLst>
      <p:ext uri="{BB962C8B-B14F-4D97-AF65-F5344CB8AC3E}">
        <p14:creationId xmlns:p14="http://schemas.microsoft.com/office/powerpoint/2010/main" val="3448034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in </a:t>
            </a:r>
            <a:r>
              <a:rPr lang="en-US" dirty="0" err="1"/>
              <a:t>HuggingFace</a:t>
            </a:r>
            <a:endParaRPr lang="en-US" dirty="0"/>
          </a:p>
        </p:txBody>
      </p:sp>
      <p:pic>
        <p:nvPicPr>
          <p:cNvPr id="4" name="Picture 3" descr="Chart&#10;&#10;Description automatically generated">
            <a:extLst>
              <a:ext uri="{FF2B5EF4-FFF2-40B4-BE49-F238E27FC236}">
                <a16:creationId xmlns:a16="http://schemas.microsoft.com/office/drawing/2014/main" id="{EDAEF553-3CFB-7F40-A3D7-D49E44AB8276}"/>
              </a:ext>
            </a:extLst>
          </p:cNvPr>
          <p:cNvPicPr>
            <a:picLocks noChangeAspect="1"/>
          </p:cNvPicPr>
          <p:nvPr/>
        </p:nvPicPr>
        <p:blipFill>
          <a:blip r:embed="rId3"/>
          <a:stretch>
            <a:fillRect/>
          </a:stretch>
        </p:blipFill>
        <p:spPr>
          <a:xfrm>
            <a:off x="914400" y="600075"/>
            <a:ext cx="10363200" cy="5657850"/>
          </a:xfrm>
          <a:prstGeom prst="rect">
            <a:avLst/>
          </a:prstGeom>
        </p:spPr>
      </p:pic>
    </p:spTree>
    <p:extLst>
      <p:ext uri="{BB962C8B-B14F-4D97-AF65-F5344CB8AC3E}">
        <p14:creationId xmlns:p14="http://schemas.microsoft.com/office/powerpoint/2010/main" val="351399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LLMs History</a:t>
            </a:r>
          </a:p>
        </p:txBody>
      </p:sp>
      <p:pic>
        <p:nvPicPr>
          <p:cNvPr id="2" name="Picture 1">
            <a:extLst>
              <a:ext uri="{FF2B5EF4-FFF2-40B4-BE49-F238E27FC236}">
                <a16:creationId xmlns:a16="http://schemas.microsoft.com/office/drawing/2014/main" id="{7B494356-080C-3BC5-D3DB-8DA61F96D275}"/>
              </a:ext>
            </a:extLst>
          </p:cNvPr>
          <p:cNvPicPr>
            <a:picLocks noChangeAspect="1"/>
          </p:cNvPicPr>
          <p:nvPr/>
        </p:nvPicPr>
        <p:blipFill>
          <a:blip r:embed="rId3"/>
          <a:stretch>
            <a:fillRect/>
          </a:stretch>
        </p:blipFill>
        <p:spPr>
          <a:xfrm>
            <a:off x="2003698" y="100484"/>
            <a:ext cx="8827698" cy="6858000"/>
          </a:xfrm>
          <a:prstGeom prst="rect">
            <a:avLst/>
          </a:prstGeom>
        </p:spPr>
      </p:pic>
    </p:spTree>
    <p:extLst>
      <p:ext uri="{BB962C8B-B14F-4D97-AF65-F5344CB8AC3E}">
        <p14:creationId xmlns:p14="http://schemas.microsoft.com/office/powerpoint/2010/main" val="2309267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LLMs by Size</a:t>
            </a:r>
          </a:p>
        </p:txBody>
      </p:sp>
      <p:pic>
        <p:nvPicPr>
          <p:cNvPr id="2" name="Picture 1">
            <a:extLst>
              <a:ext uri="{FF2B5EF4-FFF2-40B4-BE49-F238E27FC236}">
                <a16:creationId xmlns:a16="http://schemas.microsoft.com/office/drawing/2014/main" id="{D727DFC6-D264-F924-EEBE-6CF89437C2F3}"/>
              </a:ext>
            </a:extLst>
          </p:cNvPr>
          <p:cNvPicPr>
            <a:picLocks noChangeAspect="1"/>
          </p:cNvPicPr>
          <p:nvPr/>
        </p:nvPicPr>
        <p:blipFill>
          <a:blip r:embed="rId3"/>
          <a:stretch>
            <a:fillRect/>
          </a:stretch>
        </p:blipFill>
        <p:spPr>
          <a:xfrm>
            <a:off x="1218777" y="990388"/>
            <a:ext cx="9754445" cy="4877223"/>
          </a:xfrm>
          <a:prstGeom prst="rect">
            <a:avLst/>
          </a:prstGeom>
        </p:spPr>
      </p:pic>
    </p:spTree>
    <p:extLst>
      <p:ext uri="{BB962C8B-B14F-4D97-AF65-F5344CB8AC3E}">
        <p14:creationId xmlns:p14="http://schemas.microsoft.com/office/powerpoint/2010/main" val="2750109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6D98B4-163E-B73B-F2BE-C6D7EFFD3D40}"/>
              </a:ext>
            </a:extLst>
          </p:cNvPr>
          <p:cNvSpPr>
            <a:spLocks noGrp="1"/>
          </p:cNvSpPr>
          <p:nvPr>
            <p:ph type="sldNum" sz="quarter" idx="4"/>
          </p:nvPr>
        </p:nvSpPr>
        <p:spPr/>
        <p:txBody>
          <a:bodyPr/>
          <a:lstStyle/>
          <a:p>
            <a:fld id="{07165E6F-54ED-4977-A15E-D44BE7238A65}" type="slidenum">
              <a:rPr lang="en-US" smtClean="0"/>
              <a:pPr/>
              <a:t>53</a:t>
            </a:fld>
            <a:endParaRPr lang="en-US" dirty="0"/>
          </a:p>
        </p:txBody>
      </p:sp>
      <p:sp>
        <p:nvSpPr>
          <p:cNvPr id="3" name="Title 2">
            <a:extLst>
              <a:ext uri="{FF2B5EF4-FFF2-40B4-BE49-F238E27FC236}">
                <a16:creationId xmlns:a16="http://schemas.microsoft.com/office/drawing/2014/main" id="{27A6A890-B628-2F44-D521-CCB97A46EA32}"/>
              </a:ext>
            </a:extLst>
          </p:cNvPr>
          <p:cNvSpPr>
            <a:spLocks noGrp="1"/>
          </p:cNvSpPr>
          <p:nvPr>
            <p:ph type="title"/>
          </p:nvPr>
        </p:nvSpPr>
        <p:spPr/>
        <p:txBody>
          <a:bodyPr/>
          <a:lstStyle/>
          <a:p>
            <a:r>
              <a:rPr lang="en-US" dirty="0"/>
              <a:t>LLM Training Data Example for </a:t>
            </a:r>
            <a:r>
              <a:rPr lang="en-US" dirty="0" err="1"/>
              <a:t>BloombergGPT</a:t>
            </a:r>
            <a:endParaRPr lang="en-US" dirty="0"/>
          </a:p>
        </p:txBody>
      </p:sp>
      <p:sp>
        <p:nvSpPr>
          <p:cNvPr id="4" name="Text Placeholder 3">
            <a:extLst>
              <a:ext uri="{FF2B5EF4-FFF2-40B4-BE49-F238E27FC236}">
                <a16:creationId xmlns:a16="http://schemas.microsoft.com/office/drawing/2014/main" id="{E294A99B-063C-EB34-3CED-3992D4BE6BBC}"/>
              </a:ext>
            </a:extLst>
          </p:cNvPr>
          <p:cNvSpPr>
            <a:spLocks noGrp="1"/>
          </p:cNvSpPr>
          <p:nvPr>
            <p:ph type="body" sz="quarter" idx="15"/>
          </p:nvPr>
        </p:nvSpPr>
        <p:spPr/>
        <p:txBody>
          <a:bodyPr/>
          <a:lstStyle/>
          <a:p>
            <a:endParaRPr lang="en-US"/>
          </a:p>
        </p:txBody>
      </p:sp>
      <p:pic>
        <p:nvPicPr>
          <p:cNvPr id="5" name="Picture 4">
            <a:extLst>
              <a:ext uri="{FF2B5EF4-FFF2-40B4-BE49-F238E27FC236}">
                <a16:creationId xmlns:a16="http://schemas.microsoft.com/office/drawing/2014/main" id="{860CB60A-2ABE-0740-7870-38555637C6C6}"/>
              </a:ext>
            </a:extLst>
          </p:cNvPr>
          <p:cNvPicPr>
            <a:picLocks noChangeAspect="1"/>
          </p:cNvPicPr>
          <p:nvPr/>
        </p:nvPicPr>
        <p:blipFill>
          <a:blip r:embed="rId2"/>
          <a:stretch>
            <a:fillRect/>
          </a:stretch>
        </p:blipFill>
        <p:spPr>
          <a:xfrm>
            <a:off x="2014537" y="1514475"/>
            <a:ext cx="6619875" cy="3562350"/>
          </a:xfrm>
          <a:prstGeom prst="rect">
            <a:avLst/>
          </a:prstGeom>
        </p:spPr>
      </p:pic>
    </p:spTree>
    <p:extLst>
      <p:ext uri="{BB962C8B-B14F-4D97-AF65-F5344CB8AC3E}">
        <p14:creationId xmlns:p14="http://schemas.microsoft.com/office/powerpoint/2010/main" val="57878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in </a:t>
            </a:r>
            <a:r>
              <a:rPr lang="en-US" dirty="0" err="1"/>
              <a:t>HuggingFace</a:t>
            </a:r>
            <a:endParaRPr lang="en-US" dirty="0"/>
          </a:p>
        </p:txBody>
      </p:sp>
      <p:sp>
        <p:nvSpPr>
          <p:cNvPr id="9" name="TextBox 8">
            <a:extLst>
              <a:ext uri="{FF2B5EF4-FFF2-40B4-BE49-F238E27FC236}">
                <a16:creationId xmlns:a16="http://schemas.microsoft.com/office/drawing/2014/main" id="{86675C43-27B6-E392-1D82-CF7362EFE765}"/>
              </a:ext>
            </a:extLst>
          </p:cNvPr>
          <p:cNvSpPr txBox="1"/>
          <p:nvPr/>
        </p:nvSpPr>
        <p:spPr>
          <a:xfrm>
            <a:off x="1727832" y="1104534"/>
            <a:ext cx="3441968" cy="4154984"/>
          </a:xfrm>
          <a:prstGeom prst="rect">
            <a:avLst/>
          </a:prstGeom>
          <a:noFill/>
        </p:spPr>
        <p:txBody>
          <a:bodyPr wrap="none" rtlCol="0">
            <a:spAutoFit/>
          </a:bodyPr>
          <a:lstStyle/>
          <a:p>
            <a:pPr algn="l">
              <a:spcAft>
                <a:spcPts val="300"/>
              </a:spcAft>
            </a:pPr>
            <a:r>
              <a:rPr lang="en-US" b="1" dirty="0">
                <a:effectLst/>
                <a:latin typeface="Source Sans Pro" panose="020B0604020202020204" pitchFamily="34" charset="0"/>
              </a:rPr>
              <a:t>Natural Language Processing</a:t>
            </a:r>
          </a:p>
          <a:p>
            <a:pPr marL="285750" indent="-285750">
              <a:spcAft>
                <a:spcPts val="300"/>
              </a:spcAft>
              <a:buFont typeface="Arial" panose="020B0604020202020204" pitchFamily="34" charset="0"/>
              <a:buChar char="•"/>
            </a:pPr>
            <a:r>
              <a:rPr lang="en-US" dirty="0"/>
              <a:t>Text Classification</a:t>
            </a:r>
          </a:p>
          <a:p>
            <a:pPr marL="285750" indent="-285750">
              <a:spcAft>
                <a:spcPts val="300"/>
              </a:spcAft>
              <a:buFont typeface="Arial" panose="020B0604020202020204" pitchFamily="34" charset="0"/>
              <a:buChar char="•"/>
            </a:pPr>
            <a:r>
              <a:rPr lang="en-US" dirty="0"/>
              <a:t>Token Classification</a:t>
            </a:r>
          </a:p>
          <a:p>
            <a:pPr marL="285750" indent="-285750">
              <a:spcAft>
                <a:spcPts val="300"/>
              </a:spcAft>
              <a:buFont typeface="Arial" panose="020B0604020202020204" pitchFamily="34" charset="0"/>
              <a:buChar char="•"/>
            </a:pPr>
            <a:r>
              <a:rPr lang="en-US" dirty="0"/>
              <a:t>Table Question Answering</a:t>
            </a:r>
          </a:p>
          <a:p>
            <a:pPr marL="285750" indent="-285750">
              <a:spcAft>
                <a:spcPts val="300"/>
              </a:spcAft>
              <a:buFont typeface="Arial" panose="020B0604020202020204" pitchFamily="34" charset="0"/>
              <a:buChar char="•"/>
            </a:pPr>
            <a:r>
              <a:rPr lang="en-US" dirty="0"/>
              <a:t>Question Answering</a:t>
            </a:r>
          </a:p>
          <a:p>
            <a:pPr marL="285750" indent="-285750">
              <a:spcAft>
                <a:spcPts val="300"/>
              </a:spcAft>
              <a:buFont typeface="Arial" panose="020B0604020202020204" pitchFamily="34" charset="0"/>
              <a:buChar char="•"/>
            </a:pPr>
            <a:r>
              <a:rPr lang="en-US" dirty="0"/>
              <a:t>Zero-Shot Classification</a:t>
            </a:r>
          </a:p>
          <a:p>
            <a:pPr marL="285750" indent="-285750">
              <a:spcAft>
                <a:spcPts val="300"/>
              </a:spcAft>
              <a:buFont typeface="Arial" panose="020B0604020202020204" pitchFamily="34" charset="0"/>
              <a:buChar char="•"/>
            </a:pPr>
            <a:r>
              <a:rPr lang="en-US" dirty="0"/>
              <a:t>Translation</a:t>
            </a:r>
          </a:p>
          <a:p>
            <a:pPr marL="285750" indent="-285750">
              <a:spcAft>
                <a:spcPts val="300"/>
              </a:spcAft>
              <a:buFont typeface="Arial" panose="020B0604020202020204" pitchFamily="34" charset="0"/>
              <a:buChar char="•"/>
            </a:pPr>
            <a:r>
              <a:rPr lang="en-US" dirty="0"/>
              <a:t>Summarization</a:t>
            </a:r>
          </a:p>
          <a:p>
            <a:pPr marL="285750" indent="-285750">
              <a:spcAft>
                <a:spcPts val="300"/>
              </a:spcAft>
              <a:buFont typeface="Arial" panose="020B0604020202020204" pitchFamily="34" charset="0"/>
              <a:buChar char="•"/>
            </a:pPr>
            <a:r>
              <a:rPr lang="en-US" dirty="0"/>
              <a:t>Conversational</a:t>
            </a:r>
          </a:p>
          <a:p>
            <a:pPr marL="285750" indent="-285750">
              <a:spcAft>
                <a:spcPts val="300"/>
              </a:spcAft>
              <a:buFont typeface="Arial" panose="020B0604020202020204" pitchFamily="34" charset="0"/>
              <a:buChar char="•"/>
            </a:pPr>
            <a:r>
              <a:rPr lang="en-US" dirty="0"/>
              <a:t>Text Generation</a:t>
            </a:r>
          </a:p>
          <a:p>
            <a:pPr marL="285750" indent="-285750">
              <a:spcAft>
                <a:spcPts val="300"/>
              </a:spcAft>
              <a:buFont typeface="Arial" panose="020B0604020202020204" pitchFamily="34" charset="0"/>
              <a:buChar char="•"/>
            </a:pPr>
            <a:r>
              <a:rPr lang="en-US" dirty="0"/>
              <a:t>Text2Text Generation</a:t>
            </a:r>
          </a:p>
          <a:p>
            <a:pPr marL="285750" indent="-285750">
              <a:spcAft>
                <a:spcPts val="300"/>
              </a:spcAft>
              <a:buFont typeface="Arial" panose="020B0604020202020204" pitchFamily="34" charset="0"/>
              <a:buChar char="•"/>
            </a:pPr>
            <a:r>
              <a:rPr lang="en-US" dirty="0"/>
              <a:t>Fill-Mask</a:t>
            </a:r>
          </a:p>
          <a:p>
            <a:pPr marL="285750" indent="-285750">
              <a:spcAft>
                <a:spcPts val="300"/>
              </a:spcAft>
              <a:buFont typeface="Arial" panose="020B0604020202020204" pitchFamily="34" charset="0"/>
              <a:buChar char="•"/>
            </a:pPr>
            <a:r>
              <a:rPr lang="en-US" dirty="0"/>
              <a:t>Sentence Similarity</a:t>
            </a:r>
          </a:p>
        </p:txBody>
      </p:sp>
    </p:spTree>
    <p:extLst>
      <p:ext uri="{BB962C8B-B14F-4D97-AF65-F5344CB8AC3E}">
        <p14:creationId xmlns:p14="http://schemas.microsoft.com/office/powerpoint/2010/main" val="2725659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LLM </a:t>
            </a:r>
            <a:r>
              <a:rPr lang="en-US" dirty="0" err="1"/>
              <a:t>Softmax</a:t>
            </a:r>
            <a:endParaRPr lang="en-US" dirty="0"/>
          </a:p>
        </p:txBody>
      </p:sp>
      <p:pic>
        <p:nvPicPr>
          <p:cNvPr id="11" name="Picture 10">
            <a:extLst>
              <a:ext uri="{FF2B5EF4-FFF2-40B4-BE49-F238E27FC236}">
                <a16:creationId xmlns:a16="http://schemas.microsoft.com/office/drawing/2014/main" id="{87681879-B77C-AC2A-C593-8D0694636DE1}"/>
              </a:ext>
            </a:extLst>
          </p:cNvPr>
          <p:cNvPicPr>
            <a:picLocks noChangeAspect="1"/>
          </p:cNvPicPr>
          <p:nvPr/>
        </p:nvPicPr>
        <p:blipFill>
          <a:blip r:embed="rId3"/>
          <a:stretch>
            <a:fillRect/>
          </a:stretch>
        </p:blipFill>
        <p:spPr>
          <a:xfrm>
            <a:off x="1883071" y="962108"/>
            <a:ext cx="7800975" cy="4191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AD702C5-89DA-CE02-D8E5-7CDB9B4D83C7}"/>
                  </a:ext>
                </a:extLst>
              </p:cNvPr>
              <p:cNvSpPr txBox="1"/>
              <p:nvPr/>
            </p:nvSpPr>
            <p:spPr>
              <a:xfrm>
                <a:off x="2794282" y="5415679"/>
                <a:ext cx="2224583" cy="83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num>
                                <m:den>
                                  <m:r>
                                    <a:rPr lang="en-US" b="0" i="1" smtClean="0">
                                      <a:latin typeface="Cambria Math" panose="02040503050406030204" pitchFamily="18" charset="0"/>
                                    </a:rPr>
                                    <m:t>𝑇</m:t>
                                  </m:r>
                                </m:den>
                              </m:f>
                            </m:sup>
                          </m:s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𝑖</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num>
                                    <m:den>
                                      <m:r>
                                        <a:rPr lang="en-US" i="1">
                                          <a:latin typeface="Cambria Math" panose="02040503050406030204" pitchFamily="18" charset="0"/>
                                        </a:rPr>
                                        <m:t>𝑇</m:t>
                                      </m:r>
                                    </m:den>
                                  </m:f>
                                </m:sup>
                              </m:sSup>
                            </m:e>
                          </m:nary>
                        </m:den>
                      </m:f>
                    </m:oMath>
                  </m:oMathPara>
                </a14:m>
                <a:endParaRPr lang="en-US" dirty="0"/>
              </a:p>
            </p:txBody>
          </p:sp>
        </mc:Choice>
        <mc:Fallback xmlns="">
          <p:sp>
            <p:nvSpPr>
              <p:cNvPr id="12" name="TextBox 11">
                <a:extLst>
                  <a:ext uri="{FF2B5EF4-FFF2-40B4-BE49-F238E27FC236}">
                    <a16:creationId xmlns:a16="http://schemas.microsoft.com/office/drawing/2014/main" id="{0AD702C5-89DA-CE02-D8E5-7CDB9B4D83C7}"/>
                  </a:ext>
                </a:extLst>
              </p:cNvPr>
              <p:cNvSpPr txBox="1">
                <a:spLocks noRot="1" noChangeAspect="1" noMove="1" noResize="1" noEditPoints="1" noAdjustHandles="1" noChangeArrowheads="1" noChangeShapeType="1" noTextEdit="1"/>
              </p:cNvSpPr>
              <p:nvPr/>
            </p:nvSpPr>
            <p:spPr>
              <a:xfrm>
                <a:off x="2794282" y="5415679"/>
                <a:ext cx="2224583" cy="8398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84207C0-3A10-BA40-3A65-ABCC43F6A159}"/>
                  </a:ext>
                </a:extLst>
              </p:cNvPr>
              <p:cNvSpPr txBox="1"/>
              <p:nvPr/>
            </p:nvSpPr>
            <p:spPr>
              <a:xfrm>
                <a:off x="6618409" y="5648869"/>
                <a:ext cx="684609" cy="4748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num>
                            <m:den>
                              <m:r>
                                <a:rPr lang="en-US" b="0" i="1" smtClean="0">
                                  <a:latin typeface="Cambria Math" panose="02040503050406030204" pitchFamily="18" charset="0"/>
                                </a:rPr>
                                <m:t>𝑇</m:t>
                              </m:r>
                            </m:den>
                          </m:f>
                        </m:sup>
                      </m:sSup>
                    </m:oMath>
                  </m:oMathPara>
                </a14:m>
                <a:endParaRPr lang="en-US" dirty="0"/>
              </a:p>
            </p:txBody>
          </p:sp>
        </mc:Choice>
        <mc:Fallback xmlns="">
          <p:sp>
            <p:nvSpPr>
              <p:cNvPr id="16" name="TextBox 15">
                <a:extLst>
                  <a:ext uri="{FF2B5EF4-FFF2-40B4-BE49-F238E27FC236}">
                    <a16:creationId xmlns:a16="http://schemas.microsoft.com/office/drawing/2014/main" id="{184207C0-3A10-BA40-3A65-ABCC43F6A159}"/>
                  </a:ext>
                </a:extLst>
              </p:cNvPr>
              <p:cNvSpPr txBox="1">
                <a:spLocks noRot="1" noChangeAspect="1" noMove="1" noResize="1" noEditPoints="1" noAdjustHandles="1" noChangeArrowheads="1" noChangeShapeType="1" noTextEdit="1"/>
              </p:cNvSpPr>
              <p:nvPr/>
            </p:nvSpPr>
            <p:spPr>
              <a:xfrm>
                <a:off x="6618409" y="5648869"/>
                <a:ext cx="684609" cy="47487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1131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2CEAC6-F227-EC15-7442-F200B6B9ECAD}"/>
              </a:ext>
            </a:extLst>
          </p:cNvPr>
          <p:cNvSpPr>
            <a:spLocks noGrp="1"/>
          </p:cNvSpPr>
          <p:nvPr>
            <p:ph type="sldNum" sz="quarter" idx="4"/>
          </p:nvPr>
        </p:nvSpPr>
        <p:spPr/>
        <p:txBody>
          <a:bodyPr/>
          <a:lstStyle/>
          <a:p>
            <a:fld id="{07165E6F-54ED-4977-A15E-D44BE7238A65}" type="slidenum">
              <a:rPr lang="en-US" smtClean="0"/>
              <a:pPr/>
              <a:t>56</a:t>
            </a:fld>
            <a:endParaRPr lang="en-US"/>
          </a:p>
        </p:txBody>
      </p:sp>
      <p:sp>
        <p:nvSpPr>
          <p:cNvPr id="3" name="Title 2">
            <a:extLst>
              <a:ext uri="{FF2B5EF4-FFF2-40B4-BE49-F238E27FC236}">
                <a16:creationId xmlns:a16="http://schemas.microsoft.com/office/drawing/2014/main" id="{1438ABAC-22EE-C1D3-120F-7FFFBE5E0EE6}"/>
              </a:ext>
            </a:extLst>
          </p:cNvPr>
          <p:cNvSpPr>
            <a:spLocks noGrp="1"/>
          </p:cNvSpPr>
          <p:nvPr>
            <p:ph type="title"/>
          </p:nvPr>
        </p:nvSpPr>
        <p:spPr/>
        <p:txBody>
          <a:bodyPr/>
          <a:lstStyle/>
          <a:p>
            <a:r>
              <a:rPr lang="en-US" dirty="0" err="1"/>
              <a:t>LangChain</a:t>
            </a:r>
            <a:r>
              <a:rPr lang="en-US" dirty="0"/>
              <a:t> Going beyond simple model use</a:t>
            </a:r>
          </a:p>
        </p:txBody>
      </p:sp>
      <p:sp>
        <p:nvSpPr>
          <p:cNvPr id="5" name="TextBox 4">
            <a:extLst>
              <a:ext uri="{FF2B5EF4-FFF2-40B4-BE49-F238E27FC236}">
                <a16:creationId xmlns:a16="http://schemas.microsoft.com/office/drawing/2014/main" id="{F4D58335-FF4F-D70D-6A4C-9CA2E59A5BF4}"/>
              </a:ext>
            </a:extLst>
          </p:cNvPr>
          <p:cNvSpPr txBox="1"/>
          <p:nvPr/>
        </p:nvSpPr>
        <p:spPr>
          <a:xfrm>
            <a:off x="694944" y="1262743"/>
            <a:ext cx="10925555" cy="1754326"/>
          </a:xfrm>
          <a:prstGeom prst="rect">
            <a:avLst/>
          </a:prstGeom>
          <a:noFill/>
        </p:spPr>
        <p:txBody>
          <a:bodyPr wrap="square" rtlCol="0">
            <a:spAutoFit/>
          </a:bodyPr>
          <a:lstStyle/>
          <a:p>
            <a:pPr algn="l"/>
            <a:r>
              <a:rPr lang="en-US" dirty="0" err="1">
                <a:effectLst/>
                <a:latin typeface="Source Sans Pro" panose="020B0604020202020204" pitchFamily="34" charset="0"/>
              </a:rPr>
              <a:t>LangChain</a:t>
            </a:r>
            <a:r>
              <a:rPr lang="en-US" dirty="0">
                <a:effectLst/>
                <a:latin typeface="Source Sans Pro" panose="020B0604020202020204" pitchFamily="34" charset="0"/>
              </a:rPr>
              <a:t> is a framework for developing applications powered by language models. </a:t>
            </a:r>
          </a:p>
          <a:p>
            <a:pPr algn="l"/>
            <a:r>
              <a:rPr lang="en-US" dirty="0">
                <a:latin typeface="Source Sans Pro" panose="020B0604020202020204" pitchFamily="34" charset="0"/>
              </a:rPr>
              <a:t>T</a:t>
            </a:r>
            <a:r>
              <a:rPr lang="en-US" dirty="0">
                <a:effectLst/>
                <a:latin typeface="Source Sans Pro" panose="020B0604020202020204" pitchFamily="34" charset="0"/>
              </a:rPr>
              <a:t>he most powerful and differentiated applications will not only call out to a </a:t>
            </a:r>
            <a:r>
              <a:rPr lang="en-US">
                <a:effectLst/>
                <a:latin typeface="Source Sans Pro" panose="020B0604020202020204" pitchFamily="34" charset="0"/>
              </a:rPr>
              <a:t>language model, </a:t>
            </a:r>
            <a:r>
              <a:rPr lang="en-US" dirty="0">
                <a:effectLst/>
                <a:latin typeface="Source Sans Pro" panose="020B0604020202020204" pitchFamily="34" charset="0"/>
              </a:rPr>
              <a:t>but will also be:</a:t>
            </a:r>
          </a:p>
          <a:p>
            <a:pPr algn="l"/>
            <a:r>
              <a:rPr lang="en-US" dirty="0">
                <a:effectLst/>
                <a:latin typeface="Source Sans Pro" panose="020B0604020202020204" pitchFamily="34" charset="0"/>
              </a:rPr>
              <a:t>Data-aware: connect a language model to other sources of data</a:t>
            </a:r>
          </a:p>
          <a:p>
            <a:pPr algn="l"/>
            <a:endParaRPr lang="en-US" dirty="0">
              <a:effectLst/>
              <a:latin typeface="Source Sans Pro" panose="020B0604020202020204" pitchFamily="34" charset="0"/>
            </a:endParaRPr>
          </a:p>
          <a:p>
            <a:pPr algn="l"/>
            <a:r>
              <a:rPr lang="en-US" dirty="0">
                <a:effectLst/>
                <a:latin typeface="Source Sans Pro" panose="020B0604020202020204" pitchFamily="34" charset="0"/>
              </a:rPr>
              <a:t>Agentic: allow a language model to interact with its environment</a:t>
            </a:r>
            <a:endParaRPr lang="en-US" dirty="0"/>
          </a:p>
        </p:txBody>
      </p:sp>
      <p:sp>
        <p:nvSpPr>
          <p:cNvPr id="6" name="TextBox 5">
            <a:extLst>
              <a:ext uri="{FF2B5EF4-FFF2-40B4-BE49-F238E27FC236}">
                <a16:creationId xmlns:a16="http://schemas.microsoft.com/office/drawing/2014/main" id="{9A6C07FA-A648-8CD9-945A-5F1879204BD0}"/>
              </a:ext>
            </a:extLst>
          </p:cNvPr>
          <p:cNvSpPr txBox="1"/>
          <p:nvPr/>
        </p:nvSpPr>
        <p:spPr>
          <a:xfrm>
            <a:off x="694944" y="3376952"/>
            <a:ext cx="3518912" cy="923330"/>
          </a:xfrm>
          <a:prstGeom prst="rect">
            <a:avLst/>
          </a:prstGeom>
          <a:noFill/>
        </p:spPr>
        <p:txBody>
          <a:bodyPr wrap="none" rtlCol="0">
            <a:spAutoFit/>
          </a:bodyPr>
          <a:lstStyle/>
          <a:p>
            <a:pPr algn="l"/>
            <a:r>
              <a:rPr lang="en-US" dirty="0"/>
              <a:t>Prompt Management</a:t>
            </a:r>
          </a:p>
          <a:p>
            <a:pPr algn="l"/>
            <a:endParaRPr lang="en-US" dirty="0"/>
          </a:p>
          <a:p>
            <a:pPr algn="l"/>
            <a:r>
              <a:rPr lang="en-US" dirty="0"/>
              <a:t>Chain together models and apps</a:t>
            </a:r>
          </a:p>
        </p:txBody>
      </p:sp>
    </p:spTree>
    <p:extLst>
      <p:ext uri="{BB962C8B-B14F-4D97-AF65-F5344CB8AC3E}">
        <p14:creationId xmlns:p14="http://schemas.microsoft.com/office/powerpoint/2010/main" val="73334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6BD6C-EEAA-35BE-F053-E22ED0EB6CD3}"/>
              </a:ext>
            </a:extLst>
          </p:cNvPr>
          <p:cNvSpPr>
            <a:spLocks noGrp="1"/>
          </p:cNvSpPr>
          <p:nvPr>
            <p:ph type="sldNum" sz="quarter" idx="4"/>
          </p:nvPr>
        </p:nvSpPr>
        <p:spPr/>
        <p:txBody>
          <a:bodyPr/>
          <a:lstStyle/>
          <a:p>
            <a:fld id="{07165E6F-54ED-4977-A15E-D44BE7238A65}" type="slidenum">
              <a:rPr lang="en-US" smtClean="0"/>
              <a:pPr/>
              <a:t>57</a:t>
            </a:fld>
            <a:endParaRPr lang="en-US" dirty="0"/>
          </a:p>
        </p:txBody>
      </p:sp>
      <p:sp>
        <p:nvSpPr>
          <p:cNvPr id="4" name="Text Placeholder 3">
            <a:extLst>
              <a:ext uri="{FF2B5EF4-FFF2-40B4-BE49-F238E27FC236}">
                <a16:creationId xmlns:a16="http://schemas.microsoft.com/office/drawing/2014/main" id="{AE0A022C-7EF3-9CAB-0221-6B2CA94E3442}"/>
              </a:ext>
            </a:extLst>
          </p:cNvPr>
          <p:cNvSpPr>
            <a:spLocks noGrp="1"/>
          </p:cNvSpPr>
          <p:nvPr>
            <p:ph type="body" sz="quarter" idx="15"/>
          </p:nvPr>
        </p:nvSpPr>
        <p:spPr/>
        <p:txBody>
          <a:bodyPr/>
          <a:lstStyle/>
          <a:p>
            <a:endParaRPr lang="en-US"/>
          </a:p>
        </p:txBody>
      </p:sp>
      <p:pic>
        <p:nvPicPr>
          <p:cNvPr id="6" name="Picture 5" descr="Text&#10;&#10;Description automatically generated">
            <a:extLst>
              <a:ext uri="{FF2B5EF4-FFF2-40B4-BE49-F238E27FC236}">
                <a16:creationId xmlns:a16="http://schemas.microsoft.com/office/drawing/2014/main" id="{65119094-C1C1-03E1-40F5-A7C07BB1CAA5}"/>
              </a:ext>
            </a:extLst>
          </p:cNvPr>
          <p:cNvPicPr>
            <a:picLocks noChangeAspect="1"/>
          </p:cNvPicPr>
          <p:nvPr/>
        </p:nvPicPr>
        <p:blipFill>
          <a:blip r:embed="rId3"/>
          <a:stretch>
            <a:fillRect/>
          </a:stretch>
        </p:blipFill>
        <p:spPr>
          <a:xfrm>
            <a:off x="7457077" y="-172332"/>
            <a:ext cx="7289216" cy="6858000"/>
          </a:xfrm>
          <a:prstGeom prst="rect">
            <a:avLst/>
          </a:prstGeom>
        </p:spPr>
      </p:pic>
      <p:pic>
        <p:nvPicPr>
          <p:cNvPr id="7" name="Picture 6">
            <a:extLst>
              <a:ext uri="{FF2B5EF4-FFF2-40B4-BE49-F238E27FC236}">
                <a16:creationId xmlns:a16="http://schemas.microsoft.com/office/drawing/2014/main" id="{B7AA27B0-C186-E185-2800-514967C0A42B}"/>
              </a:ext>
            </a:extLst>
          </p:cNvPr>
          <p:cNvPicPr>
            <a:picLocks noChangeAspect="1"/>
          </p:cNvPicPr>
          <p:nvPr/>
        </p:nvPicPr>
        <p:blipFill>
          <a:blip r:embed="rId4"/>
          <a:stretch>
            <a:fillRect/>
          </a:stretch>
        </p:blipFill>
        <p:spPr>
          <a:xfrm>
            <a:off x="-620123" y="626641"/>
            <a:ext cx="8458200" cy="3371850"/>
          </a:xfrm>
          <a:prstGeom prst="rect">
            <a:avLst/>
          </a:prstGeom>
        </p:spPr>
      </p:pic>
    </p:spTree>
    <p:extLst>
      <p:ext uri="{BB962C8B-B14F-4D97-AF65-F5344CB8AC3E}">
        <p14:creationId xmlns:p14="http://schemas.microsoft.com/office/powerpoint/2010/main" val="33747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8ADD-C472-E26E-58BE-123B7DEC7D5B}"/>
              </a:ext>
            </a:extLst>
          </p:cNvPr>
          <p:cNvSpPr>
            <a:spLocks noGrp="1"/>
          </p:cNvSpPr>
          <p:nvPr>
            <p:ph type="sldNum" sz="quarter" idx="4"/>
          </p:nvPr>
        </p:nvSpPr>
        <p:spPr/>
        <p:txBody>
          <a:bodyPr/>
          <a:lstStyle/>
          <a:p>
            <a:fld id="{07165E6F-54ED-4977-A15E-D44BE7238A65}" type="slidenum">
              <a:rPr lang="en-US" smtClean="0"/>
              <a:pPr/>
              <a:t>58</a:t>
            </a:fld>
            <a:endParaRPr lang="en-US" dirty="0"/>
          </a:p>
        </p:txBody>
      </p:sp>
      <p:sp>
        <p:nvSpPr>
          <p:cNvPr id="4" name="Text Placeholder 3">
            <a:extLst>
              <a:ext uri="{FF2B5EF4-FFF2-40B4-BE49-F238E27FC236}">
                <a16:creationId xmlns:a16="http://schemas.microsoft.com/office/drawing/2014/main" id="{E6B85309-4DEA-F5A2-A377-A7432495F596}"/>
              </a:ext>
            </a:extLst>
          </p:cNvPr>
          <p:cNvSpPr>
            <a:spLocks noGrp="1"/>
          </p:cNvSpPr>
          <p:nvPr>
            <p:ph type="body" sz="quarter" idx="15"/>
          </p:nvPr>
        </p:nvSpPr>
        <p:spPr/>
        <p:txBody>
          <a:bodyPr/>
          <a:lstStyle/>
          <a:p>
            <a:endParaRPr lang="en-US"/>
          </a:p>
        </p:txBody>
      </p:sp>
      <p:pic>
        <p:nvPicPr>
          <p:cNvPr id="7" name="Picture 6">
            <a:extLst>
              <a:ext uri="{FF2B5EF4-FFF2-40B4-BE49-F238E27FC236}">
                <a16:creationId xmlns:a16="http://schemas.microsoft.com/office/drawing/2014/main" id="{83D0F7B7-42D2-B1C7-F2BE-E4BC9AAAA4C4}"/>
              </a:ext>
            </a:extLst>
          </p:cNvPr>
          <p:cNvPicPr>
            <a:picLocks noChangeAspect="1"/>
          </p:cNvPicPr>
          <p:nvPr/>
        </p:nvPicPr>
        <p:blipFill>
          <a:blip r:embed="rId2"/>
          <a:stretch>
            <a:fillRect/>
          </a:stretch>
        </p:blipFill>
        <p:spPr>
          <a:xfrm>
            <a:off x="0" y="463193"/>
            <a:ext cx="12192000" cy="5931613"/>
          </a:xfrm>
          <a:prstGeom prst="rect">
            <a:avLst/>
          </a:prstGeom>
        </p:spPr>
      </p:pic>
    </p:spTree>
    <p:extLst>
      <p:ext uri="{BB962C8B-B14F-4D97-AF65-F5344CB8AC3E}">
        <p14:creationId xmlns:p14="http://schemas.microsoft.com/office/powerpoint/2010/main" val="305423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8ADD-C472-E26E-58BE-123B7DEC7D5B}"/>
              </a:ext>
            </a:extLst>
          </p:cNvPr>
          <p:cNvSpPr>
            <a:spLocks noGrp="1"/>
          </p:cNvSpPr>
          <p:nvPr>
            <p:ph type="sldNum" sz="quarter" idx="4"/>
          </p:nvPr>
        </p:nvSpPr>
        <p:spPr/>
        <p:txBody>
          <a:bodyPr/>
          <a:lstStyle/>
          <a:p>
            <a:fld id="{07165E6F-54ED-4977-A15E-D44BE7238A65}" type="slidenum">
              <a:rPr lang="en-US" smtClean="0"/>
              <a:pPr/>
              <a:t>59</a:t>
            </a:fld>
            <a:endParaRPr lang="en-US" dirty="0"/>
          </a:p>
        </p:txBody>
      </p:sp>
      <p:sp>
        <p:nvSpPr>
          <p:cNvPr id="4" name="Text Placeholder 3">
            <a:extLst>
              <a:ext uri="{FF2B5EF4-FFF2-40B4-BE49-F238E27FC236}">
                <a16:creationId xmlns:a16="http://schemas.microsoft.com/office/drawing/2014/main" id="{E6B85309-4DEA-F5A2-A377-A7432495F596}"/>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4BACCF9E-F63E-2AAC-2C02-E8A621C6CA66}"/>
              </a:ext>
            </a:extLst>
          </p:cNvPr>
          <p:cNvPicPr>
            <a:picLocks noChangeAspect="1"/>
          </p:cNvPicPr>
          <p:nvPr/>
        </p:nvPicPr>
        <p:blipFill>
          <a:blip r:embed="rId2"/>
          <a:stretch>
            <a:fillRect/>
          </a:stretch>
        </p:blipFill>
        <p:spPr>
          <a:xfrm>
            <a:off x="0" y="434292"/>
            <a:ext cx="12192000" cy="5989415"/>
          </a:xfrm>
          <a:prstGeom prst="rect">
            <a:avLst/>
          </a:prstGeom>
        </p:spPr>
      </p:pic>
    </p:spTree>
    <p:extLst>
      <p:ext uri="{BB962C8B-B14F-4D97-AF65-F5344CB8AC3E}">
        <p14:creationId xmlns:p14="http://schemas.microsoft.com/office/powerpoint/2010/main" val="382013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90372" y="466350"/>
            <a:ext cx="10811256" cy="495761"/>
          </a:xfrm>
        </p:spPr>
        <p:txBody>
          <a:bodyPr/>
          <a:lstStyle/>
          <a:p>
            <a:r>
              <a:rPr lang="en-US" dirty="0"/>
              <a:t>Embeddings</a:t>
            </a:r>
          </a:p>
        </p:txBody>
      </p:sp>
      <p:sp>
        <p:nvSpPr>
          <p:cNvPr id="2" name="TextBox 1">
            <a:extLst>
              <a:ext uri="{FF2B5EF4-FFF2-40B4-BE49-F238E27FC236}">
                <a16:creationId xmlns:a16="http://schemas.microsoft.com/office/drawing/2014/main" id="{F0AD44B7-DF25-D981-F307-86B10FB63DB1}"/>
              </a:ext>
            </a:extLst>
          </p:cNvPr>
          <p:cNvSpPr txBox="1"/>
          <p:nvPr/>
        </p:nvSpPr>
        <p:spPr>
          <a:xfrm>
            <a:off x="590169" y="988682"/>
            <a:ext cx="10110460" cy="369332"/>
          </a:xfrm>
          <a:prstGeom prst="rect">
            <a:avLst/>
          </a:prstGeom>
          <a:noFill/>
        </p:spPr>
        <p:txBody>
          <a:bodyPr wrap="none" rtlCol="0">
            <a:spAutoFit/>
          </a:bodyPr>
          <a:lstStyle/>
          <a:p>
            <a:r>
              <a:rPr lang="en-US" b="1" dirty="0"/>
              <a:t>Different modalities </a:t>
            </a:r>
            <a:r>
              <a:rPr lang="en-US" dirty="0"/>
              <a:t>can be converted to embeddings and we can do apple-to-apple comparison</a:t>
            </a:r>
          </a:p>
        </p:txBody>
      </p:sp>
      <p:grpSp>
        <p:nvGrpSpPr>
          <p:cNvPr id="25" name="Group 24">
            <a:extLst>
              <a:ext uri="{FF2B5EF4-FFF2-40B4-BE49-F238E27FC236}">
                <a16:creationId xmlns:a16="http://schemas.microsoft.com/office/drawing/2014/main" id="{60A89528-868F-6196-3DF7-A511A3FFFB25}"/>
              </a:ext>
            </a:extLst>
          </p:cNvPr>
          <p:cNvGrpSpPr/>
          <p:nvPr/>
        </p:nvGrpSpPr>
        <p:grpSpPr>
          <a:xfrm>
            <a:off x="5722952" y="1794650"/>
            <a:ext cx="5134956" cy="4295003"/>
            <a:chOff x="604621" y="1344802"/>
            <a:chExt cx="5134956" cy="4295003"/>
          </a:xfrm>
        </p:grpSpPr>
        <p:cxnSp>
          <p:nvCxnSpPr>
            <p:cNvPr id="26" name="Straight Arrow Connector 25">
              <a:extLst>
                <a:ext uri="{FF2B5EF4-FFF2-40B4-BE49-F238E27FC236}">
                  <a16:creationId xmlns:a16="http://schemas.microsoft.com/office/drawing/2014/main" id="{80C44A1B-1C9E-0170-BA84-8F385473B2E9}"/>
                </a:ext>
              </a:extLst>
            </p:cNvPr>
            <p:cNvCxnSpPr>
              <a:cxnSpLocks/>
            </p:cNvCxnSpPr>
            <p:nvPr/>
          </p:nvCxnSpPr>
          <p:spPr>
            <a:xfrm flipV="1">
              <a:off x="2724150" y="1652579"/>
              <a:ext cx="0" cy="28098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6746ECE-FD67-FABF-CA9B-92B3666A19A2}"/>
                </a:ext>
              </a:extLst>
            </p:cNvPr>
            <p:cNvCxnSpPr>
              <a:cxnSpLocks/>
            </p:cNvCxnSpPr>
            <p:nvPr/>
          </p:nvCxnSpPr>
          <p:spPr>
            <a:xfrm>
              <a:off x="2509785" y="4283260"/>
              <a:ext cx="305700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9F3369-4517-D2E4-0F0C-3A464B0901DB}"/>
                </a:ext>
              </a:extLst>
            </p:cNvPr>
            <p:cNvCxnSpPr>
              <a:cxnSpLocks/>
            </p:cNvCxnSpPr>
            <p:nvPr/>
          </p:nvCxnSpPr>
          <p:spPr>
            <a:xfrm flipH="1">
              <a:off x="818941" y="4192824"/>
              <a:ext cx="2057609" cy="126928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32C3C1-A877-E56B-93AA-A4B22B0866EC}"/>
                </a:ext>
              </a:extLst>
            </p:cNvPr>
            <p:cNvSpPr txBox="1"/>
            <p:nvPr/>
          </p:nvSpPr>
          <p:spPr>
            <a:xfrm>
              <a:off x="5465143" y="4112906"/>
              <a:ext cx="274434" cy="307777"/>
            </a:xfrm>
            <a:prstGeom prst="rect">
              <a:avLst/>
            </a:prstGeom>
            <a:noFill/>
          </p:spPr>
          <p:txBody>
            <a:bodyPr wrap="none" rtlCol="0">
              <a:spAutoFit/>
            </a:bodyPr>
            <a:lstStyle/>
            <a:p>
              <a:r>
                <a:rPr lang="en-US" sz="1400" b="1" i="1" dirty="0">
                  <a:latin typeface="Californian FB" panose="0207040306080B030204" pitchFamily="18" charset="0"/>
                </a:rPr>
                <a:t>y</a:t>
              </a:r>
            </a:p>
          </p:txBody>
        </p:sp>
        <p:sp>
          <p:nvSpPr>
            <p:cNvPr id="30" name="TextBox 29">
              <a:extLst>
                <a:ext uri="{FF2B5EF4-FFF2-40B4-BE49-F238E27FC236}">
                  <a16:creationId xmlns:a16="http://schemas.microsoft.com/office/drawing/2014/main" id="{5ADC4714-009A-15B4-69ED-BCB8F81025AC}"/>
                </a:ext>
              </a:extLst>
            </p:cNvPr>
            <p:cNvSpPr txBox="1"/>
            <p:nvPr/>
          </p:nvSpPr>
          <p:spPr>
            <a:xfrm>
              <a:off x="604621" y="5332028"/>
              <a:ext cx="285656" cy="307777"/>
            </a:xfrm>
            <a:prstGeom prst="rect">
              <a:avLst/>
            </a:prstGeom>
            <a:noFill/>
          </p:spPr>
          <p:txBody>
            <a:bodyPr wrap="none" rtlCol="0">
              <a:spAutoFit/>
            </a:bodyPr>
            <a:lstStyle/>
            <a:p>
              <a:r>
                <a:rPr lang="en-US" sz="1400" b="1" i="1" dirty="0">
                  <a:latin typeface="Californian FB" panose="0207040306080B030204" pitchFamily="18" charset="0"/>
                </a:rPr>
                <a:t>x</a:t>
              </a:r>
            </a:p>
          </p:txBody>
        </p:sp>
        <p:sp>
          <p:nvSpPr>
            <p:cNvPr id="31" name="TextBox 30">
              <a:extLst>
                <a:ext uri="{FF2B5EF4-FFF2-40B4-BE49-F238E27FC236}">
                  <a16:creationId xmlns:a16="http://schemas.microsoft.com/office/drawing/2014/main" id="{F19B7DD1-5DC3-4606-D6DD-EEB195F76C4E}"/>
                </a:ext>
              </a:extLst>
            </p:cNvPr>
            <p:cNvSpPr txBox="1"/>
            <p:nvPr/>
          </p:nvSpPr>
          <p:spPr>
            <a:xfrm>
              <a:off x="2586933" y="1344802"/>
              <a:ext cx="274434" cy="307777"/>
            </a:xfrm>
            <a:prstGeom prst="rect">
              <a:avLst/>
            </a:prstGeom>
            <a:noFill/>
          </p:spPr>
          <p:txBody>
            <a:bodyPr wrap="none" rtlCol="0">
              <a:spAutoFit/>
            </a:bodyPr>
            <a:lstStyle/>
            <a:p>
              <a:r>
                <a:rPr lang="en-US" sz="1400" b="1" i="1" dirty="0">
                  <a:latin typeface="Californian FB" panose="0207040306080B030204" pitchFamily="18" charset="0"/>
                </a:rPr>
                <a:t>z</a:t>
              </a:r>
            </a:p>
          </p:txBody>
        </p:sp>
        <p:sp>
          <p:nvSpPr>
            <p:cNvPr id="32" name="TextBox 31">
              <a:extLst>
                <a:ext uri="{FF2B5EF4-FFF2-40B4-BE49-F238E27FC236}">
                  <a16:creationId xmlns:a16="http://schemas.microsoft.com/office/drawing/2014/main" id="{9A75F91E-DA6A-8500-14B0-394E992BA239}"/>
                </a:ext>
              </a:extLst>
            </p:cNvPr>
            <p:cNvSpPr txBox="1"/>
            <p:nvPr/>
          </p:nvSpPr>
          <p:spPr>
            <a:xfrm>
              <a:off x="2459242" y="4126690"/>
              <a:ext cx="274434" cy="307777"/>
            </a:xfrm>
            <a:prstGeom prst="rect">
              <a:avLst/>
            </a:prstGeom>
            <a:noFill/>
          </p:spPr>
          <p:txBody>
            <a:bodyPr wrap="square" rtlCol="0">
              <a:spAutoFit/>
            </a:bodyPr>
            <a:lstStyle/>
            <a:p>
              <a:r>
                <a:rPr lang="en-US" sz="1400" b="1" i="1" dirty="0">
                  <a:latin typeface="Californian FB" panose="0207040306080B030204" pitchFamily="18" charset="0"/>
                </a:rPr>
                <a:t>0</a:t>
              </a:r>
            </a:p>
          </p:txBody>
        </p:sp>
      </p:grpSp>
      <p:sp>
        <p:nvSpPr>
          <p:cNvPr id="33" name="Oval 32">
            <a:extLst>
              <a:ext uri="{FF2B5EF4-FFF2-40B4-BE49-F238E27FC236}">
                <a16:creationId xmlns:a16="http://schemas.microsoft.com/office/drawing/2014/main" id="{468B8FBB-A543-360F-3C0A-7EEB58FAEE07}"/>
              </a:ext>
            </a:extLst>
          </p:cNvPr>
          <p:cNvSpPr>
            <a:spLocks noChangeAspect="1"/>
          </p:cNvSpPr>
          <p:nvPr/>
        </p:nvSpPr>
        <p:spPr>
          <a:xfrm>
            <a:off x="8797749" y="308144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752D602-31B4-4CF4-BC79-F707CED2D2C5}"/>
              </a:ext>
            </a:extLst>
          </p:cNvPr>
          <p:cNvSpPr>
            <a:spLocks noChangeAspect="1"/>
          </p:cNvSpPr>
          <p:nvPr/>
        </p:nvSpPr>
        <p:spPr>
          <a:xfrm>
            <a:off x="9253996" y="3323889"/>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D6866BA-CBC1-A382-73FA-1DA5C79F7C53}"/>
              </a:ext>
            </a:extLst>
          </p:cNvPr>
          <p:cNvSpPr>
            <a:spLocks noChangeAspect="1"/>
          </p:cNvSpPr>
          <p:nvPr/>
        </p:nvSpPr>
        <p:spPr>
          <a:xfrm>
            <a:off x="6586044" y="367163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873FBD8-16ED-796A-E911-108D79D4985B}"/>
              </a:ext>
            </a:extLst>
          </p:cNvPr>
          <p:cNvSpPr>
            <a:spLocks noChangeAspect="1"/>
          </p:cNvSpPr>
          <p:nvPr/>
        </p:nvSpPr>
        <p:spPr>
          <a:xfrm>
            <a:off x="6147894" y="3965005"/>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64972779-7056-B171-B15A-4DD4908B2583}"/>
              </a:ext>
            </a:extLst>
          </p:cNvPr>
          <p:cNvCxnSpPr>
            <a:stCxn id="32" idx="3"/>
            <a:endCxn id="34" idx="3"/>
          </p:cNvCxnSpPr>
          <p:nvPr/>
        </p:nvCxnSpPr>
        <p:spPr>
          <a:xfrm flipV="1">
            <a:off x="7852007" y="3401938"/>
            <a:ext cx="1415380" cy="132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E6AEF7-D1F6-ED27-BE0F-08ADE0E57D7E}"/>
              </a:ext>
            </a:extLst>
          </p:cNvPr>
          <p:cNvCxnSpPr>
            <a:cxnSpLocks/>
            <a:stCxn id="32" idx="3"/>
            <a:endCxn id="33" idx="3"/>
          </p:cNvCxnSpPr>
          <p:nvPr/>
        </p:nvCxnSpPr>
        <p:spPr>
          <a:xfrm flipV="1">
            <a:off x="7852007" y="3159494"/>
            <a:ext cx="959133" cy="1570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124B5F2-0633-B79E-99D6-B2C4E690CD01}"/>
              </a:ext>
            </a:extLst>
          </p:cNvPr>
          <p:cNvCxnSpPr>
            <a:cxnSpLocks/>
            <a:stCxn id="32" idx="3"/>
            <a:endCxn id="35" idx="5"/>
          </p:cNvCxnSpPr>
          <p:nvPr/>
        </p:nvCxnSpPr>
        <p:spPr>
          <a:xfrm flipH="1" flipV="1">
            <a:off x="6664093" y="3749684"/>
            <a:ext cx="1187914" cy="98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52FEBB0-8D77-CEC3-CFEE-C782ACB3F746}"/>
              </a:ext>
            </a:extLst>
          </p:cNvPr>
          <p:cNvCxnSpPr>
            <a:cxnSpLocks/>
            <a:stCxn id="32" idx="3"/>
            <a:endCxn id="37" idx="5"/>
          </p:cNvCxnSpPr>
          <p:nvPr/>
        </p:nvCxnSpPr>
        <p:spPr>
          <a:xfrm flipH="1" flipV="1">
            <a:off x="6225943" y="4043054"/>
            <a:ext cx="1626064" cy="68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2" name="Graphic 51" descr="Orange with solid fill">
            <a:extLst>
              <a:ext uri="{FF2B5EF4-FFF2-40B4-BE49-F238E27FC236}">
                <a16:creationId xmlns:a16="http://schemas.microsoft.com/office/drawing/2014/main" id="{142F472A-DDF2-6E79-4A9E-4BF462C9F0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161" y="3227971"/>
            <a:ext cx="457200" cy="457200"/>
          </a:xfrm>
          <a:prstGeom prst="rect">
            <a:avLst/>
          </a:prstGeom>
        </p:spPr>
      </p:pic>
      <p:pic>
        <p:nvPicPr>
          <p:cNvPr id="54" name="Graphic 53" descr="Apple with solid fill">
            <a:extLst>
              <a:ext uri="{FF2B5EF4-FFF2-40B4-BE49-F238E27FC236}">
                <a16:creationId xmlns:a16="http://schemas.microsoft.com/office/drawing/2014/main" id="{5C7D8A47-7EC7-9E70-9B3E-18DE41EDE8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4869" y="2635008"/>
            <a:ext cx="457200" cy="457200"/>
          </a:xfrm>
          <a:prstGeom prst="rect">
            <a:avLst/>
          </a:prstGeom>
        </p:spPr>
      </p:pic>
      <p:pic>
        <p:nvPicPr>
          <p:cNvPr id="55" name="Picture 54">
            <a:extLst>
              <a:ext uri="{FF2B5EF4-FFF2-40B4-BE49-F238E27FC236}">
                <a16:creationId xmlns:a16="http://schemas.microsoft.com/office/drawing/2014/main" id="{2E47A323-F626-D7F3-0E76-1B9082C1F65F}"/>
              </a:ext>
            </a:extLst>
          </p:cNvPr>
          <p:cNvPicPr>
            <a:picLocks noChangeAspect="1"/>
          </p:cNvPicPr>
          <p:nvPr/>
        </p:nvPicPr>
        <p:blipFill rotWithShape="1">
          <a:blip r:embed="rId7"/>
          <a:srcRect b="11032"/>
          <a:stretch/>
        </p:blipFill>
        <p:spPr>
          <a:xfrm>
            <a:off x="5908639" y="3788362"/>
            <a:ext cx="499916" cy="222382"/>
          </a:xfrm>
          <a:prstGeom prst="rect">
            <a:avLst/>
          </a:prstGeom>
        </p:spPr>
      </p:pic>
      <p:pic>
        <p:nvPicPr>
          <p:cNvPr id="57" name="Picture 56">
            <a:extLst>
              <a:ext uri="{FF2B5EF4-FFF2-40B4-BE49-F238E27FC236}">
                <a16:creationId xmlns:a16="http://schemas.microsoft.com/office/drawing/2014/main" id="{E1FE3A78-7112-EB1B-2D60-44B1AEE59209}"/>
              </a:ext>
            </a:extLst>
          </p:cNvPr>
          <p:cNvPicPr>
            <a:picLocks noChangeAspect="1"/>
          </p:cNvPicPr>
          <p:nvPr/>
        </p:nvPicPr>
        <p:blipFill rotWithShape="1">
          <a:blip r:embed="rId8"/>
          <a:srcRect b="11648"/>
          <a:stretch/>
        </p:blipFill>
        <p:spPr>
          <a:xfrm>
            <a:off x="9165097" y="3120229"/>
            <a:ext cx="463336" cy="220843"/>
          </a:xfrm>
          <a:prstGeom prst="rect">
            <a:avLst/>
          </a:prstGeom>
        </p:spPr>
      </p:pic>
      <p:sp>
        <p:nvSpPr>
          <p:cNvPr id="60" name="Arc 59">
            <a:extLst>
              <a:ext uri="{FF2B5EF4-FFF2-40B4-BE49-F238E27FC236}">
                <a16:creationId xmlns:a16="http://schemas.microsoft.com/office/drawing/2014/main" id="{495A44F9-3517-9878-7024-91AD8F7B5A65}"/>
              </a:ext>
            </a:extLst>
          </p:cNvPr>
          <p:cNvSpPr/>
          <p:nvPr/>
        </p:nvSpPr>
        <p:spPr>
          <a:xfrm>
            <a:off x="8161159" y="3788226"/>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D258E200-3D8A-CDFE-5C51-663402CA7F91}"/>
              </a:ext>
            </a:extLst>
          </p:cNvPr>
          <p:cNvSpPr/>
          <p:nvPr/>
        </p:nvSpPr>
        <p:spPr>
          <a:xfrm rot="16389615">
            <a:off x="6807600" y="4149174"/>
            <a:ext cx="495299" cy="369332"/>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179D208F-B0F5-C324-F89F-1B033A0A3338}"/>
              </a:ext>
            </a:extLst>
          </p:cNvPr>
          <p:cNvGrpSpPr/>
          <p:nvPr/>
        </p:nvGrpSpPr>
        <p:grpSpPr>
          <a:xfrm>
            <a:off x="1391955" y="1335515"/>
            <a:ext cx="2087845" cy="2180266"/>
            <a:chOff x="7104968" y="1708941"/>
            <a:chExt cx="2087845" cy="2180266"/>
          </a:xfrm>
        </p:grpSpPr>
        <p:pic>
          <p:nvPicPr>
            <p:cNvPr id="23" name="Graphic 22" descr="Orange outline">
              <a:extLst>
                <a:ext uri="{FF2B5EF4-FFF2-40B4-BE49-F238E27FC236}">
                  <a16:creationId xmlns:a16="http://schemas.microsoft.com/office/drawing/2014/main" id="{EB313675-A5FE-E196-F6F2-A9B1F87639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4968" y="1730589"/>
              <a:ext cx="914400" cy="914400"/>
            </a:xfrm>
            <a:prstGeom prst="rect">
              <a:avLst/>
            </a:prstGeom>
          </p:spPr>
        </p:pic>
        <p:sp>
          <p:nvSpPr>
            <p:cNvPr id="24" name="Rectangle 23">
              <a:extLst>
                <a:ext uri="{FF2B5EF4-FFF2-40B4-BE49-F238E27FC236}">
                  <a16:creationId xmlns:a16="http://schemas.microsoft.com/office/drawing/2014/main" id="{19B8EAF9-4BA9-6E4E-6453-4EDB05914E86}"/>
                </a:ext>
              </a:extLst>
            </p:cNvPr>
            <p:cNvSpPr/>
            <p:nvPr/>
          </p:nvSpPr>
          <p:spPr>
            <a:xfrm>
              <a:off x="8278413" y="2051710"/>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orange</a:t>
              </a:r>
            </a:p>
          </p:txBody>
        </p:sp>
        <p:pic>
          <p:nvPicPr>
            <p:cNvPr id="58" name="Graphic 57" descr="Orange with solid fill">
              <a:extLst>
                <a:ext uri="{FF2B5EF4-FFF2-40B4-BE49-F238E27FC236}">
                  <a16:creationId xmlns:a16="http://schemas.microsoft.com/office/drawing/2014/main" id="{9FD34298-B241-6AA1-72B2-AA22BBC75A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04968" y="1708941"/>
              <a:ext cx="914400" cy="914400"/>
            </a:xfrm>
            <a:prstGeom prst="rect">
              <a:avLst/>
            </a:prstGeom>
          </p:spPr>
        </p:pic>
        <p:grpSp>
          <p:nvGrpSpPr>
            <p:cNvPr id="4" name="Group 3">
              <a:extLst>
                <a:ext uri="{FF2B5EF4-FFF2-40B4-BE49-F238E27FC236}">
                  <a16:creationId xmlns:a16="http://schemas.microsoft.com/office/drawing/2014/main" id="{EF133924-1EA8-CD2A-EE0C-CF104DA09DB0}"/>
                </a:ext>
              </a:extLst>
            </p:cNvPr>
            <p:cNvGrpSpPr/>
            <p:nvPr/>
          </p:nvGrpSpPr>
          <p:grpSpPr>
            <a:xfrm>
              <a:off x="7398247" y="2658019"/>
              <a:ext cx="411480" cy="1231188"/>
              <a:chOff x="7398247" y="2658019"/>
              <a:chExt cx="411480" cy="1231188"/>
            </a:xfrm>
          </p:grpSpPr>
          <p:sp>
            <p:nvSpPr>
              <p:cNvPr id="63" name="Rectangle 62">
                <a:extLst>
                  <a:ext uri="{FF2B5EF4-FFF2-40B4-BE49-F238E27FC236}">
                    <a16:creationId xmlns:a16="http://schemas.microsoft.com/office/drawing/2014/main" id="{5FDBF59A-1E17-A8FE-729C-4477BE355F41}"/>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0.50</a:t>
                </a:r>
              </a:p>
            </p:txBody>
          </p:sp>
          <p:sp>
            <p:nvSpPr>
              <p:cNvPr id="64" name="Rectangle 63">
                <a:extLst>
                  <a:ext uri="{FF2B5EF4-FFF2-40B4-BE49-F238E27FC236}">
                    <a16:creationId xmlns:a16="http://schemas.microsoft.com/office/drawing/2014/main" id="{7CB64A8C-171D-2312-28CD-F9F22A5DDFAD}"/>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0.20</a:t>
                </a:r>
              </a:p>
            </p:txBody>
          </p:sp>
          <p:sp>
            <p:nvSpPr>
              <p:cNvPr id="65" name="Rectangle 64">
                <a:extLst>
                  <a:ext uri="{FF2B5EF4-FFF2-40B4-BE49-F238E27FC236}">
                    <a16:creationId xmlns:a16="http://schemas.microsoft.com/office/drawing/2014/main" id="{6154A956-137B-F22D-B0E9-BE9D8125D29B}"/>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0.90</a:t>
                </a:r>
              </a:p>
            </p:txBody>
          </p:sp>
        </p:grpSp>
        <p:grpSp>
          <p:nvGrpSpPr>
            <p:cNvPr id="3" name="Group 2">
              <a:extLst>
                <a:ext uri="{FF2B5EF4-FFF2-40B4-BE49-F238E27FC236}">
                  <a16:creationId xmlns:a16="http://schemas.microsoft.com/office/drawing/2014/main" id="{9DCD4078-0A5E-B41A-63B7-54F38F4C1FAA}"/>
                </a:ext>
              </a:extLst>
            </p:cNvPr>
            <p:cNvGrpSpPr/>
            <p:nvPr/>
          </p:nvGrpSpPr>
          <p:grpSpPr>
            <a:xfrm>
              <a:off x="8529873" y="2644989"/>
              <a:ext cx="411480" cy="1231123"/>
              <a:chOff x="8529873" y="2639168"/>
              <a:chExt cx="411480" cy="1231123"/>
            </a:xfrm>
          </p:grpSpPr>
          <p:sp>
            <p:nvSpPr>
              <p:cNvPr id="71" name="Rectangle 70">
                <a:extLst>
                  <a:ext uri="{FF2B5EF4-FFF2-40B4-BE49-F238E27FC236}">
                    <a16:creationId xmlns:a16="http://schemas.microsoft.com/office/drawing/2014/main" id="{65FCC0B7-CD16-4CB0-BEC3-302A82685A0C}"/>
                  </a:ext>
                </a:extLst>
              </p:cNvPr>
              <p:cNvSpPr>
                <a:spLocks noChangeAspect="1"/>
              </p:cNvSpPr>
              <p:nvPr/>
            </p:nvSpPr>
            <p:spPr>
              <a:xfrm>
                <a:off x="8529873" y="2639168"/>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0.45</a:t>
                </a:r>
              </a:p>
            </p:txBody>
          </p:sp>
          <p:sp>
            <p:nvSpPr>
              <p:cNvPr id="72" name="Rectangle 71">
                <a:extLst>
                  <a:ext uri="{FF2B5EF4-FFF2-40B4-BE49-F238E27FC236}">
                    <a16:creationId xmlns:a16="http://schemas.microsoft.com/office/drawing/2014/main" id="{3FA0A565-E102-255B-EC94-A439248D94F0}"/>
                  </a:ext>
                </a:extLst>
              </p:cNvPr>
              <p:cNvSpPr>
                <a:spLocks noChangeAspect="1"/>
              </p:cNvSpPr>
              <p:nvPr/>
            </p:nvSpPr>
            <p:spPr>
              <a:xfrm>
                <a:off x="8529873" y="304898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0.19</a:t>
                </a:r>
              </a:p>
            </p:txBody>
          </p:sp>
          <p:sp>
            <p:nvSpPr>
              <p:cNvPr id="73" name="Rectangle 72">
                <a:extLst>
                  <a:ext uri="{FF2B5EF4-FFF2-40B4-BE49-F238E27FC236}">
                    <a16:creationId xmlns:a16="http://schemas.microsoft.com/office/drawing/2014/main" id="{1FA3D505-F52B-DFC3-74B1-1C7409E877C0}"/>
                  </a:ext>
                </a:extLst>
              </p:cNvPr>
              <p:cNvSpPr>
                <a:spLocks noChangeAspect="1"/>
              </p:cNvSpPr>
              <p:nvPr/>
            </p:nvSpPr>
            <p:spPr>
              <a:xfrm>
                <a:off x="8529873" y="3458811"/>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0.87</a:t>
                </a:r>
              </a:p>
            </p:txBody>
          </p:sp>
        </p:grpSp>
      </p:grpSp>
      <p:grpSp>
        <p:nvGrpSpPr>
          <p:cNvPr id="15" name="Group 14">
            <a:extLst>
              <a:ext uri="{FF2B5EF4-FFF2-40B4-BE49-F238E27FC236}">
                <a16:creationId xmlns:a16="http://schemas.microsoft.com/office/drawing/2014/main" id="{7C50C820-879F-9B37-39DA-2323D75FEEE9}"/>
              </a:ext>
            </a:extLst>
          </p:cNvPr>
          <p:cNvGrpSpPr/>
          <p:nvPr/>
        </p:nvGrpSpPr>
        <p:grpSpPr>
          <a:xfrm>
            <a:off x="1491371" y="3942152"/>
            <a:ext cx="1934714" cy="2299843"/>
            <a:chOff x="7273966" y="4263857"/>
            <a:chExt cx="1934714" cy="2299843"/>
          </a:xfrm>
        </p:grpSpPr>
        <p:pic>
          <p:nvPicPr>
            <p:cNvPr id="8" name="Graphic 7" descr="Apple outline">
              <a:extLst>
                <a:ext uri="{FF2B5EF4-FFF2-40B4-BE49-F238E27FC236}">
                  <a16:creationId xmlns:a16="http://schemas.microsoft.com/office/drawing/2014/main" id="{84C20FBC-47F8-F95B-ADF4-C7148AF14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73966" y="4263857"/>
              <a:ext cx="914400" cy="914400"/>
            </a:xfrm>
            <a:prstGeom prst="rect">
              <a:avLst/>
            </a:prstGeom>
          </p:spPr>
        </p:pic>
        <p:sp>
          <p:nvSpPr>
            <p:cNvPr id="16" name="Rectangle 15">
              <a:extLst>
                <a:ext uri="{FF2B5EF4-FFF2-40B4-BE49-F238E27FC236}">
                  <a16:creationId xmlns:a16="http://schemas.microsoft.com/office/drawing/2014/main" id="{5C85736A-D9A7-C35B-811B-27CDBA900357}"/>
                </a:ext>
              </a:extLst>
            </p:cNvPr>
            <p:cNvSpPr/>
            <p:nvPr/>
          </p:nvSpPr>
          <p:spPr>
            <a:xfrm>
              <a:off x="8294280" y="4591062"/>
              <a:ext cx="914400" cy="331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apple</a:t>
              </a:r>
            </a:p>
          </p:txBody>
        </p:sp>
        <p:pic>
          <p:nvPicPr>
            <p:cNvPr id="59" name="Graphic 58" descr="Apple with solid fill">
              <a:extLst>
                <a:ext uri="{FF2B5EF4-FFF2-40B4-BE49-F238E27FC236}">
                  <a16:creationId xmlns:a16="http://schemas.microsoft.com/office/drawing/2014/main" id="{7343B2D6-871D-B48B-F9D7-59074F579F0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283491" y="4276119"/>
              <a:ext cx="914400" cy="914400"/>
            </a:xfrm>
            <a:prstGeom prst="rect">
              <a:avLst/>
            </a:prstGeom>
          </p:spPr>
        </p:pic>
        <p:grpSp>
          <p:nvGrpSpPr>
            <p:cNvPr id="5" name="Group 4">
              <a:extLst>
                <a:ext uri="{FF2B5EF4-FFF2-40B4-BE49-F238E27FC236}">
                  <a16:creationId xmlns:a16="http://schemas.microsoft.com/office/drawing/2014/main" id="{D0F80C7A-7B72-C0BB-D5F5-D321B64172D5}"/>
                </a:ext>
              </a:extLst>
            </p:cNvPr>
            <p:cNvGrpSpPr/>
            <p:nvPr/>
          </p:nvGrpSpPr>
          <p:grpSpPr>
            <a:xfrm>
              <a:off x="7525426" y="5332512"/>
              <a:ext cx="411480" cy="1231188"/>
              <a:chOff x="7398247" y="2658019"/>
              <a:chExt cx="411480" cy="1231188"/>
            </a:xfrm>
          </p:grpSpPr>
          <p:sp>
            <p:nvSpPr>
              <p:cNvPr id="6" name="Rectangle 5">
                <a:extLst>
                  <a:ext uri="{FF2B5EF4-FFF2-40B4-BE49-F238E27FC236}">
                    <a16:creationId xmlns:a16="http://schemas.microsoft.com/office/drawing/2014/main" id="{F36ABEB0-3180-FD5F-2E93-84AE052F9A34}"/>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0.31</a:t>
                </a:r>
              </a:p>
            </p:txBody>
          </p:sp>
          <p:sp>
            <p:nvSpPr>
              <p:cNvPr id="9" name="Rectangle 8">
                <a:extLst>
                  <a:ext uri="{FF2B5EF4-FFF2-40B4-BE49-F238E27FC236}">
                    <a16:creationId xmlns:a16="http://schemas.microsoft.com/office/drawing/2014/main" id="{664852BE-E965-7D74-304A-0C75F699E163}"/>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0.92</a:t>
                </a:r>
              </a:p>
            </p:txBody>
          </p:sp>
          <p:sp>
            <p:nvSpPr>
              <p:cNvPr id="10" name="Rectangle 9">
                <a:extLst>
                  <a:ext uri="{FF2B5EF4-FFF2-40B4-BE49-F238E27FC236}">
                    <a16:creationId xmlns:a16="http://schemas.microsoft.com/office/drawing/2014/main" id="{E374038D-475F-EBC5-A74F-4771977A36E0}"/>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0.60</a:t>
                </a:r>
              </a:p>
            </p:txBody>
          </p:sp>
        </p:grpSp>
        <p:grpSp>
          <p:nvGrpSpPr>
            <p:cNvPr id="11" name="Group 10">
              <a:extLst>
                <a:ext uri="{FF2B5EF4-FFF2-40B4-BE49-F238E27FC236}">
                  <a16:creationId xmlns:a16="http://schemas.microsoft.com/office/drawing/2014/main" id="{7D979690-A5D9-9E22-BA85-7D1836F203C3}"/>
                </a:ext>
              </a:extLst>
            </p:cNvPr>
            <p:cNvGrpSpPr/>
            <p:nvPr/>
          </p:nvGrpSpPr>
          <p:grpSpPr>
            <a:xfrm>
              <a:off x="8529873" y="5332512"/>
              <a:ext cx="411480" cy="1231188"/>
              <a:chOff x="7398247" y="2658019"/>
              <a:chExt cx="411480" cy="1231188"/>
            </a:xfrm>
          </p:grpSpPr>
          <p:sp>
            <p:nvSpPr>
              <p:cNvPr id="12" name="Rectangle 11">
                <a:extLst>
                  <a:ext uri="{FF2B5EF4-FFF2-40B4-BE49-F238E27FC236}">
                    <a16:creationId xmlns:a16="http://schemas.microsoft.com/office/drawing/2014/main" id="{C9025553-211C-3D73-6B9E-F71DAD3DBE86}"/>
                  </a:ext>
                </a:extLst>
              </p:cNvPr>
              <p:cNvSpPr>
                <a:spLocks noChangeAspect="1"/>
              </p:cNvSpPr>
              <p:nvPr/>
            </p:nvSpPr>
            <p:spPr>
              <a:xfrm>
                <a:off x="7398247" y="2658019"/>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0.34</a:t>
                </a:r>
              </a:p>
            </p:txBody>
          </p:sp>
          <p:sp>
            <p:nvSpPr>
              <p:cNvPr id="13" name="Rectangle 12">
                <a:extLst>
                  <a:ext uri="{FF2B5EF4-FFF2-40B4-BE49-F238E27FC236}">
                    <a16:creationId xmlns:a16="http://schemas.microsoft.com/office/drawing/2014/main" id="{69700DE8-C963-E746-8259-D422580B558A}"/>
                  </a:ext>
                </a:extLst>
              </p:cNvPr>
              <p:cNvSpPr>
                <a:spLocks noChangeAspect="1"/>
              </p:cNvSpPr>
              <p:nvPr/>
            </p:nvSpPr>
            <p:spPr>
              <a:xfrm>
                <a:off x="7398247" y="3067873"/>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0.89</a:t>
                </a:r>
              </a:p>
            </p:txBody>
          </p:sp>
          <p:sp>
            <p:nvSpPr>
              <p:cNvPr id="14" name="Rectangle 13">
                <a:extLst>
                  <a:ext uri="{FF2B5EF4-FFF2-40B4-BE49-F238E27FC236}">
                    <a16:creationId xmlns:a16="http://schemas.microsoft.com/office/drawing/2014/main" id="{E3570AE3-308E-4F40-5B38-317116A68039}"/>
                  </a:ext>
                </a:extLst>
              </p:cNvPr>
              <p:cNvSpPr>
                <a:spLocks noChangeAspect="1"/>
              </p:cNvSpPr>
              <p:nvPr/>
            </p:nvSpPr>
            <p:spPr>
              <a:xfrm>
                <a:off x="7398247" y="3477727"/>
                <a:ext cx="411480" cy="411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tx1"/>
                    </a:solidFill>
                    <a:latin typeface="+mj-lt"/>
                  </a:rPr>
                  <a:t>0.62</a:t>
                </a:r>
              </a:p>
            </p:txBody>
          </p:sp>
        </p:grpSp>
      </p:grpSp>
      <p:pic>
        <p:nvPicPr>
          <p:cNvPr id="19" name="Picture 18">
            <a:extLst>
              <a:ext uri="{FF2B5EF4-FFF2-40B4-BE49-F238E27FC236}">
                <a16:creationId xmlns:a16="http://schemas.microsoft.com/office/drawing/2014/main" id="{65C9C74E-3975-6A70-23EB-E2722055D282}"/>
              </a:ext>
            </a:extLst>
          </p:cNvPr>
          <p:cNvPicPr>
            <a:picLocks noChangeAspect="1"/>
          </p:cNvPicPr>
          <p:nvPr/>
        </p:nvPicPr>
        <p:blipFill>
          <a:blip r:embed="rId17"/>
          <a:stretch>
            <a:fillRect/>
          </a:stretch>
        </p:blipFill>
        <p:spPr>
          <a:xfrm>
            <a:off x="8604918" y="962111"/>
            <a:ext cx="5163760" cy="4365114"/>
          </a:xfrm>
          <a:prstGeom prst="rect">
            <a:avLst/>
          </a:prstGeom>
        </p:spPr>
      </p:pic>
    </p:spTree>
    <p:extLst>
      <p:ext uri="{BB962C8B-B14F-4D97-AF65-F5344CB8AC3E}">
        <p14:creationId xmlns:p14="http://schemas.microsoft.com/office/powerpoint/2010/main" val="3409587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8ADD-C472-E26E-58BE-123B7DEC7D5B}"/>
              </a:ext>
            </a:extLst>
          </p:cNvPr>
          <p:cNvSpPr>
            <a:spLocks noGrp="1"/>
          </p:cNvSpPr>
          <p:nvPr>
            <p:ph type="sldNum" sz="quarter" idx="4"/>
          </p:nvPr>
        </p:nvSpPr>
        <p:spPr/>
        <p:txBody>
          <a:bodyPr/>
          <a:lstStyle/>
          <a:p>
            <a:fld id="{07165E6F-54ED-4977-A15E-D44BE7238A65}" type="slidenum">
              <a:rPr lang="en-US" smtClean="0"/>
              <a:pPr/>
              <a:t>60</a:t>
            </a:fld>
            <a:endParaRPr lang="en-US" dirty="0"/>
          </a:p>
        </p:txBody>
      </p:sp>
      <p:sp>
        <p:nvSpPr>
          <p:cNvPr id="4" name="Text Placeholder 3">
            <a:extLst>
              <a:ext uri="{FF2B5EF4-FFF2-40B4-BE49-F238E27FC236}">
                <a16:creationId xmlns:a16="http://schemas.microsoft.com/office/drawing/2014/main" id="{E6B85309-4DEA-F5A2-A377-A7432495F596}"/>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37FC5135-7420-75C7-2E36-3EC152036E79}"/>
              </a:ext>
            </a:extLst>
          </p:cNvPr>
          <p:cNvPicPr>
            <a:picLocks noChangeAspect="1"/>
          </p:cNvPicPr>
          <p:nvPr/>
        </p:nvPicPr>
        <p:blipFill>
          <a:blip r:embed="rId2"/>
          <a:stretch>
            <a:fillRect/>
          </a:stretch>
        </p:blipFill>
        <p:spPr>
          <a:xfrm>
            <a:off x="0" y="444968"/>
            <a:ext cx="12192000" cy="5968064"/>
          </a:xfrm>
          <a:prstGeom prst="rect">
            <a:avLst/>
          </a:prstGeom>
        </p:spPr>
      </p:pic>
    </p:spTree>
    <p:extLst>
      <p:ext uri="{BB962C8B-B14F-4D97-AF65-F5344CB8AC3E}">
        <p14:creationId xmlns:p14="http://schemas.microsoft.com/office/powerpoint/2010/main" val="246057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8ADD-C472-E26E-58BE-123B7DEC7D5B}"/>
              </a:ext>
            </a:extLst>
          </p:cNvPr>
          <p:cNvSpPr>
            <a:spLocks noGrp="1"/>
          </p:cNvSpPr>
          <p:nvPr>
            <p:ph type="sldNum" sz="quarter" idx="4"/>
          </p:nvPr>
        </p:nvSpPr>
        <p:spPr/>
        <p:txBody>
          <a:bodyPr/>
          <a:lstStyle/>
          <a:p>
            <a:fld id="{07165E6F-54ED-4977-A15E-D44BE7238A65}" type="slidenum">
              <a:rPr lang="en-US" smtClean="0"/>
              <a:pPr/>
              <a:t>61</a:t>
            </a:fld>
            <a:endParaRPr lang="en-US" dirty="0"/>
          </a:p>
        </p:txBody>
      </p:sp>
      <p:sp>
        <p:nvSpPr>
          <p:cNvPr id="4" name="Text Placeholder 3">
            <a:extLst>
              <a:ext uri="{FF2B5EF4-FFF2-40B4-BE49-F238E27FC236}">
                <a16:creationId xmlns:a16="http://schemas.microsoft.com/office/drawing/2014/main" id="{E6B85309-4DEA-F5A2-A377-A7432495F596}"/>
              </a:ext>
            </a:extLst>
          </p:cNvPr>
          <p:cNvSpPr>
            <a:spLocks noGrp="1"/>
          </p:cNvSpPr>
          <p:nvPr>
            <p:ph type="body" sz="quarter" idx="15"/>
          </p:nvPr>
        </p:nvSpPr>
        <p:spPr/>
        <p:txBody>
          <a:bodyPr/>
          <a:lstStyle/>
          <a:p>
            <a:endParaRPr lang="en-US"/>
          </a:p>
        </p:txBody>
      </p:sp>
      <p:pic>
        <p:nvPicPr>
          <p:cNvPr id="3" name="Picture 2">
            <a:extLst>
              <a:ext uri="{FF2B5EF4-FFF2-40B4-BE49-F238E27FC236}">
                <a16:creationId xmlns:a16="http://schemas.microsoft.com/office/drawing/2014/main" id="{9DFAFCE3-BA95-E323-0FAB-EBB12601BE90}"/>
              </a:ext>
            </a:extLst>
          </p:cNvPr>
          <p:cNvPicPr>
            <a:picLocks noChangeAspect="1"/>
          </p:cNvPicPr>
          <p:nvPr/>
        </p:nvPicPr>
        <p:blipFill>
          <a:blip r:embed="rId2"/>
          <a:stretch>
            <a:fillRect/>
          </a:stretch>
        </p:blipFill>
        <p:spPr>
          <a:xfrm>
            <a:off x="0" y="492636"/>
            <a:ext cx="12192000" cy="5872728"/>
          </a:xfrm>
          <a:prstGeom prst="rect">
            <a:avLst/>
          </a:prstGeom>
        </p:spPr>
      </p:pic>
    </p:spTree>
    <p:extLst>
      <p:ext uri="{BB962C8B-B14F-4D97-AF65-F5344CB8AC3E}">
        <p14:creationId xmlns:p14="http://schemas.microsoft.com/office/powerpoint/2010/main" val="229658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8ADD-C472-E26E-58BE-123B7DEC7D5B}"/>
              </a:ext>
            </a:extLst>
          </p:cNvPr>
          <p:cNvSpPr>
            <a:spLocks noGrp="1"/>
          </p:cNvSpPr>
          <p:nvPr>
            <p:ph type="sldNum" sz="quarter" idx="4"/>
          </p:nvPr>
        </p:nvSpPr>
        <p:spPr/>
        <p:txBody>
          <a:bodyPr/>
          <a:lstStyle/>
          <a:p>
            <a:fld id="{07165E6F-54ED-4977-A15E-D44BE7238A65}" type="slidenum">
              <a:rPr lang="en-US" smtClean="0"/>
              <a:pPr/>
              <a:t>62</a:t>
            </a:fld>
            <a:endParaRPr lang="en-US" dirty="0"/>
          </a:p>
        </p:txBody>
      </p:sp>
      <p:sp>
        <p:nvSpPr>
          <p:cNvPr id="4" name="Text Placeholder 3">
            <a:extLst>
              <a:ext uri="{FF2B5EF4-FFF2-40B4-BE49-F238E27FC236}">
                <a16:creationId xmlns:a16="http://schemas.microsoft.com/office/drawing/2014/main" id="{E6B85309-4DEA-F5A2-A377-A7432495F596}"/>
              </a:ext>
            </a:extLst>
          </p:cNvPr>
          <p:cNvSpPr>
            <a:spLocks noGrp="1"/>
          </p:cNvSpPr>
          <p:nvPr>
            <p:ph type="body" sz="quarter" idx="15"/>
          </p:nvPr>
        </p:nvSpPr>
        <p:spPr/>
        <p:txBody>
          <a:bodyPr/>
          <a:lstStyle/>
          <a:p>
            <a:endParaRPr lang="en-US"/>
          </a:p>
        </p:txBody>
      </p:sp>
      <p:pic>
        <p:nvPicPr>
          <p:cNvPr id="3" name="Picture 2">
            <a:extLst>
              <a:ext uri="{FF2B5EF4-FFF2-40B4-BE49-F238E27FC236}">
                <a16:creationId xmlns:a16="http://schemas.microsoft.com/office/drawing/2014/main" id="{25709413-CAA1-2A0E-1F6C-E6DEE4E92F88}"/>
              </a:ext>
            </a:extLst>
          </p:cNvPr>
          <p:cNvPicPr>
            <a:picLocks noChangeAspect="1"/>
          </p:cNvPicPr>
          <p:nvPr/>
        </p:nvPicPr>
        <p:blipFill>
          <a:blip r:embed="rId2"/>
          <a:stretch>
            <a:fillRect/>
          </a:stretch>
        </p:blipFill>
        <p:spPr>
          <a:xfrm>
            <a:off x="0" y="452838"/>
            <a:ext cx="12192000" cy="5952323"/>
          </a:xfrm>
          <a:prstGeom prst="rect">
            <a:avLst/>
          </a:prstGeom>
        </p:spPr>
      </p:pic>
    </p:spTree>
    <p:extLst>
      <p:ext uri="{BB962C8B-B14F-4D97-AF65-F5344CB8AC3E}">
        <p14:creationId xmlns:p14="http://schemas.microsoft.com/office/powerpoint/2010/main" val="212475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8ADD-C472-E26E-58BE-123B7DEC7D5B}"/>
              </a:ext>
            </a:extLst>
          </p:cNvPr>
          <p:cNvSpPr>
            <a:spLocks noGrp="1"/>
          </p:cNvSpPr>
          <p:nvPr>
            <p:ph type="sldNum" sz="quarter" idx="4"/>
          </p:nvPr>
        </p:nvSpPr>
        <p:spPr/>
        <p:txBody>
          <a:bodyPr/>
          <a:lstStyle/>
          <a:p>
            <a:fld id="{07165E6F-54ED-4977-A15E-D44BE7238A65}" type="slidenum">
              <a:rPr lang="en-US" smtClean="0"/>
              <a:pPr/>
              <a:t>63</a:t>
            </a:fld>
            <a:endParaRPr lang="en-US" dirty="0"/>
          </a:p>
        </p:txBody>
      </p:sp>
      <p:sp>
        <p:nvSpPr>
          <p:cNvPr id="4" name="Text Placeholder 3">
            <a:extLst>
              <a:ext uri="{FF2B5EF4-FFF2-40B4-BE49-F238E27FC236}">
                <a16:creationId xmlns:a16="http://schemas.microsoft.com/office/drawing/2014/main" id="{E6B85309-4DEA-F5A2-A377-A7432495F596}"/>
              </a:ext>
            </a:extLst>
          </p:cNvPr>
          <p:cNvSpPr>
            <a:spLocks noGrp="1"/>
          </p:cNvSpPr>
          <p:nvPr>
            <p:ph type="body" sz="quarter" idx="15"/>
          </p:nvPr>
        </p:nvSpPr>
        <p:spPr/>
        <p:txBody>
          <a:bodyPr/>
          <a:lstStyle/>
          <a:p>
            <a:endParaRPr lang="en-US"/>
          </a:p>
        </p:txBody>
      </p:sp>
      <p:pic>
        <p:nvPicPr>
          <p:cNvPr id="3" name="Picture 2">
            <a:extLst>
              <a:ext uri="{FF2B5EF4-FFF2-40B4-BE49-F238E27FC236}">
                <a16:creationId xmlns:a16="http://schemas.microsoft.com/office/drawing/2014/main" id="{FD2E05FA-B1C5-5196-1C80-B1F53BD28F6D}"/>
              </a:ext>
            </a:extLst>
          </p:cNvPr>
          <p:cNvPicPr>
            <a:picLocks noChangeAspect="1"/>
          </p:cNvPicPr>
          <p:nvPr/>
        </p:nvPicPr>
        <p:blipFill>
          <a:blip r:embed="rId2"/>
          <a:stretch>
            <a:fillRect/>
          </a:stretch>
        </p:blipFill>
        <p:spPr>
          <a:xfrm>
            <a:off x="993067" y="0"/>
            <a:ext cx="10205866" cy="6858000"/>
          </a:xfrm>
          <a:prstGeom prst="rect">
            <a:avLst/>
          </a:prstGeom>
        </p:spPr>
      </p:pic>
      <p:sp>
        <p:nvSpPr>
          <p:cNvPr id="5" name="TextBox 4">
            <a:extLst>
              <a:ext uri="{FF2B5EF4-FFF2-40B4-BE49-F238E27FC236}">
                <a16:creationId xmlns:a16="http://schemas.microsoft.com/office/drawing/2014/main" id="{8B5DF2C6-52EC-4772-570F-A6D1E0B2AF05}"/>
              </a:ext>
            </a:extLst>
          </p:cNvPr>
          <p:cNvSpPr txBox="1"/>
          <p:nvPr/>
        </p:nvSpPr>
        <p:spPr>
          <a:xfrm>
            <a:off x="6036128" y="217714"/>
            <a:ext cx="3429144" cy="369332"/>
          </a:xfrm>
          <a:prstGeom prst="rect">
            <a:avLst/>
          </a:prstGeom>
          <a:noFill/>
        </p:spPr>
        <p:txBody>
          <a:bodyPr wrap="none" rtlCol="0">
            <a:spAutoFit/>
          </a:bodyPr>
          <a:lstStyle/>
          <a:p>
            <a:r>
              <a:rPr lang="en-US" i="1" dirty="0">
                <a:solidFill>
                  <a:srgbClr val="FF0000"/>
                </a:solidFill>
              </a:rPr>
              <a:t>Note. No supporting documents</a:t>
            </a:r>
          </a:p>
        </p:txBody>
      </p:sp>
    </p:spTree>
    <p:extLst>
      <p:ext uri="{BB962C8B-B14F-4D97-AF65-F5344CB8AC3E}">
        <p14:creationId xmlns:p14="http://schemas.microsoft.com/office/powerpoint/2010/main" val="76957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8ADD-C472-E26E-58BE-123B7DEC7D5B}"/>
              </a:ext>
            </a:extLst>
          </p:cNvPr>
          <p:cNvSpPr>
            <a:spLocks noGrp="1"/>
          </p:cNvSpPr>
          <p:nvPr>
            <p:ph type="sldNum" sz="quarter" idx="4"/>
          </p:nvPr>
        </p:nvSpPr>
        <p:spPr/>
        <p:txBody>
          <a:bodyPr/>
          <a:lstStyle/>
          <a:p>
            <a:fld id="{07165E6F-54ED-4977-A15E-D44BE7238A65}" type="slidenum">
              <a:rPr lang="en-US" smtClean="0"/>
              <a:pPr/>
              <a:t>64</a:t>
            </a:fld>
            <a:endParaRPr lang="en-US" dirty="0"/>
          </a:p>
        </p:txBody>
      </p:sp>
      <p:sp>
        <p:nvSpPr>
          <p:cNvPr id="4" name="Text Placeholder 3">
            <a:extLst>
              <a:ext uri="{FF2B5EF4-FFF2-40B4-BE49-F238E27FC236}">
                <a16:creationId xmlns:a16="http://schemas.microsoft.com/office/drawing/2014/main" id="{E6B85309-4DEA-F5A2-A377-A7432495F596}"/>
              </a:ext>
            </a:extLst>
          </p:cNvPr>
          <p:cNvSpPr>
            <a:spLocks noGrp="1"/>
          </p:cNvSpPr>
          <p:nvPr>
            <p:ph type="body" sz="quarter" idx="15"/>
          </p:nvPr>
        </p:nvSpPr>
        <p:spPr/>
        <p:txBody>
          <a:bodyPr/>
          <a:lstStyle/>
          <a:p>
            <a:endParaRPr lang="en-US"/>
          </a:p>
        </p:txBody>
      </p:sp>
      <p:pic>
        <p:nvPicPr>
          <p:cNvPr id="8" name="Picture 7">
            <a:extLst>
              <a:ext uri="{FF2B5EF4-FFF2-40B4-BE49-F238E27FC236}">
                <a16:creationId xmlns:a16="http://schemas.microsoft.com/office/drawing/2014/main" id="{E11903B9-8C20-C57D-AC10-17BF95FBABBE}"/>
              </a:ext>
            </a:extLst>
          </p:cNvPr>
          <p:cNvPicPr>
            <a:picLocks noChangeAspect="1"/>
          </p:cNvPicPr>
          <p:nvPr/>
        </p:nvPicPr>
        <p:blipFill>
          <a:blip r:embed="rId2"/>
          <a:stretch>
            <a:fillRect/>
          </a:stretch>
        </p:blipFill>
        <p:spPr>
          <a:xfrm>
            <a:off x="0" y="391274"/>
            <a:ext cx="12192000" cy="6075452"/>
          </a:xfrm>
          <a:prstGeom prst="rect">
            <a:avLst/>
          </a:prstGeom>
        </p:spPr>
      </p:pic>
    </p:spTree>
    <p:extLst>
      <p:ext uri="{BB962C8B-B14F-4D97-AF65-F5344CB8AC3E}">
        <p14:creationId xmlns:p14="http://schemas.microsoft.com/office/powerpoint/2010/main" val="386545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8ADD-C472-E26E-58BE-123B7DEC7D5B}"/>
              </a:ext>
            </a:extLst>
          </p:cNvPr>
          <p:cNvSpPr>
            <a:spLocks noGrp="1"/>
          </p:cNvSpPr>
          <p:nvPr>
            <p:ph type="sldNum" sz="quarter" idx="4"/>
          </p:nvPr>
        </p:nvSpPr>
        <p:spPr/>
        <p:txBody>
          <a:bodyPr/>
          <a:lstStyle/>
          <a:p>
            <a:fld id="{07165E6F-54ED-4977-A15E-D44BE7238A65}" type="slidenum">
              <a:rPr lang="en-US" smtClean="0"/>
              <a:pPr/>
              <a:t>65</a:t>
            </a:fld>
            <a:endParaRPr lang="en-US" dirty="0"/>
          </a:p>
        </p:txBody>
      </p:sp>
      <p:sp>
        <p:nvSpPr>
          <p:cNvPr id="4" name="Text Placeholder 3">
            <a:extLst>
              <a:ext uri="{FF2B5EF4-FFF2-40B4-BE49-F238E27FC236}">
                <a16:creationId xmlns:a16="http://schemas.microsoft.com/office/drawing/2014/main" id="{E6B85309-4DEA-F5A2-A377-A7432495F596}"/>
              </a:ext>
            </a:extLst>
          </p:cNvPr>
          <p:cNvSpPr>
            <a:spLocks noGrp="1"/>
          </p:cNvSpPr>
          <p:nvPr>
            <p:ph type="body" sz="quarter" idx="15"/>
          </p:nvPr>
        </p:nvSpPr>
        <p:spPr/>
        <p:txBody>
          <a:bodyPr/>
          <a:lstStyle/>
          <a:p>
            <a:endParaRPr lang="en-US"/>
          </a:p>
        </p:txBody>
      </p:sp>
      <p:pic>
        <p:nvPicPr>
          <p:cNvPr id="5" name="Picture 4">
            <a:extLst>
              <a:ext uri="{FF2B5EF4-FFF2-40B4-BE49-F238E27FC236}">
                <a16:creationId xmlns:a16="http://schemas.microsoft.com/office/drawing/2014/main" id="{97BD0D63-CE6D-403B-78C4-61A1C67ED40B}"/>
              </a:ext>
            </a:extLst>
          </p:cNvPr>
          <p:cNvPicPr>
            <a:picLocks noChangeAspect="1"/>
          </p:cNvPicPr>
          <p:nvPr/>
        </p:nvPicPr>
        <p:blipFill>
          <a:blip r:embed="rId2"/>
          <a:stretch>
            <a:fillRect/>
          </a:stretch>
        </p:blipFill>
        <p:spPr>
          <a:xfrm>
            <a:off x="0" y="423357"/>
            <a:ext cx="12192000" cy="6011286"/>
          </a:xfrm>
          <a:prstGeom prst="rect">
            <a:avLst/>
          </a:prstGeom>
        </p:spPr>
      </p:pic>
    </p:spTree>
    <p:extLst>
      <p:ext uri="{BB962C8B-B14F-4D97-AF65-F5344CB8AC3E}">
        <p14:creationId xmlns:p14="http://schemas.microsoft.com/office/powerpoint/2010/main" val="324126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0D8ADD-C472-E26E-58BE-123B7DEC7D5B}"/>
              </a:ext>
            </a:extLst>
          </p:cNvPr>
          <p:cNvSpPr>
            <a:spLocks noGrp="1"/>
          </p:cNvSpPr>
          <p:nvPr>
            <p:ph type="sldNum" sz="quarter" idx="4"/>
          </p:nvPr>
        </p:nvSpPr>
        <p:spPr/>
        <p:txBody>
          <a:bodyPr/>
          <a:lstStyle/>
          <a:p>
            <a:fld id="{07165E6F-54ED-4977-A15E-D44BE7238A65}" type="slidenum">
              <a:rPr lang="en-US" smtClean="0"/>
              <a:pPr/>
              <a:t>66</a:t>
            </a:fld>
            <a:endParaRPr lang="en-US" dirty="0"/>
          </a:p>
        </p:txBody>
      </p:sp>
      <p:sp>
        <p:nvSpPr>
          <p:cNvPr id="4" name="Text Placeholder 3">
            <a:extLst>
              <a:ext uri="{FF2B5EF4-FFF2-40B4-BE49-F238E27FC236}">
                <a16:creationId xmlns:a16="http://schemas.microsoft.com/office/drawing/2014/main" id="{E6B85309-4DEA-F5A2-A377-A7432495F596}"/>
              </a:ext>
            </a:extLst>
          </p:cNvPr>
          <p:cNvSpPr>
            <a:spLocks noGrp="1"/>
          </p:cNvSpPr>
          <p:nvPr>
            <p:ph type="body" sz="quarter" idx="15"/>
          </p:nvPr>
        </p:nvSpPr>
        <p:spPr/>
        <p:txBody>
          <a:bodyPr/>
          <a:lstStyle/>
          <a:p>
            <a:endParaRPr lang="en-US"/>
          </a:p>
        </p:txBody>
      </p:sp>
      <p:pic>
        <p:nvPicPr>
          <p:cNvPr id="5" name="Picture 4">
            <a:extLst>
              <a:ext uri="{FF2B5EF4-FFF2-40B4-BE49-F238E27FC236}">
                <a16:creationId xmlns:a16="http://schemas.microsoft.com/office/drawing/2014/main" id="{2D38FEC1-E747-3A69-1A4F-75BA6CDF6CA8}"/>
              </a:ext>
            </a:extLst>
          </p:cNvPr>
          <p:cNvPicPr>
            <a:picLocks noChangeAspect="1"/>
          </p:cNvPicPr>
          <p:nvPr/>
        </p:nvPicPr>
        <p:blipFill>
          <a:blip r:embed="rId2"/>
          <a:stretch>
            <a:fillRect/>
          </a:stretch>
        </p:blipFill>
        <p:spPr>
          <a:xfrm>
            <a:off x="3652837" y="104775"/>
            <a:ext cx="4886325" cy="6648450"/>
          </a:xfrm>
          <a:prstGeom prst="rect">
            <a:avLst/>
          </a:prstGeom>
        </p:spPr>
      </p:pic>
    </p:spTree>
    <p:extLst>
      <p:ext uri="{BB962C8B-B14F-4D97-AF65-F5344CB8AC3E}">
        <p14:creationId xmlns:p14="http://schemas.microsoft.com/office/powerpoint/2010/main" val="207671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448A74-0CCB-F1F7-4560-405F60C505AC}"/>
              </a:ext>
            </a:extLst>
          </p:cNvPr>
          <p:cNvSpPr>
            <a:spLocks noGrp="1"/>
          </p:cNvSpPr>
          <p:nvPr>
            <p:ph type="sldNum" sz="quarter" idx="4"/>
          </p:nvPr>
        </p:nvSpPr>
        <p:spPr/>
        <p:txBody>
          <a:bodyPr/>
          <a:lstStyle/>
          <a:p>
            <a:fld id="{07165E6F-54ED-4977-A15E-D44BE7238A65}" type="slidenum">
              <a:rPr lang="en-US" smtClean="0"/>
              <a:pPr/>
              <a:t>67</a:t>
            </a:fld>
            <a:endParaRPr lang="en-US" dirty="0"/>
          </a:p>
        </p:txBody>
      </p:sp>
      <p:pic>
        <p:nvPicPr>
          <p:cNvPr id="7" name="Picture 6">
            <a:extLst>
              <a:ext uri="{FF2B5EF4-FFF2-40B4-BE49-F238E27FC236}">
                <a16:creationId xmlns:a16="http://schemas.microsoft.com/office/drawing/2014/main" id="{F1F53C07-283B-58A5-159F-B5F022C77464}"/>
              </a:ext>
            </a:extLst>
          </p:cNvPr>
          <p:cNvPicPr>
            <a:picLocks noChangeAspect="1"/>
          </p:cNvPicPr>
          <p:nvPr/>
        </p:nvPicPr>
        <p:blipFill>
          <a:blip r:embed="rId2"/>
          <a:stretch>
            <a:fillRect/>
          </a:stretch>
        </p:blipFill>
        <p:spPr>
          <a:xfrm>
            <a:off x="0" y="424929"/>
            <a:ext cx="12192000" cy="6008142"/>
          </a:xfrm>
          <a:prstGeom prst="rect">
            <a:avLst/>
          </a:prstGeom>
        </p:spPr>
      </p:pic>
    </p:spTree>
    <p:extLst>
      <p:ext uri="{BB962C8B-B14F-4D97-AF65-F5344CB8AC3E}">
        <p14:creationId xmlns:p14="http://schemas.microsoft.com/office/powerpoint/2010/main" val="110044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A6829D-03C1-B887-C320-0A8F495383A9}"/>
              </a:ext>
            </a:extLst>
          </p:cNvPr>
          <p:cNvSpPr>
            <a:spLocks noGrp="1"/>
          </p:cNvSpPr>
          <p:nvPr>
            <p:ph type="sldNum" sz="quarter" idx="4"/>
          </p:nvPr>
        </p:nvSpPr>
        <p:spPr/>
        <p:txBody>
          <a:bodyPr/>
          <a:lstStyle/>
          <a:p>
            <a:fld id="{07165E6F-54ED-4977-A15E-D44BE7238A65}" type="slidenum">
              <a:rPr lang="en-US" smtClean="0"/>
              <a:pPr/>
              <a:t>68</a:t>
            </a:fld>
            <a:endParaRPr lang="en-US" dirty="0"/>
          </a:p>
        </p:txBody>
      </p:sp>
      <p:sp>
        <p:nvSpPr>
          <p:cNvPr id="3" name="Title 2">
            <a:extLst>
              <a:ext uri="{FF2B5EF4-FFF2-40B4-BE49-F238E27FC236}">
                <a16:creationId xmlns:a16="http://schemas.microsoft.com/office/drawing/2014/main" id="{06B3BA38-B721-53AD-B58C-9291D0F3CE48}"/>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96D5E62-EB2C-9794-66BD-7323D1AD17A9}"/>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7F295D30-1954-785F-3CC4-1DC1C3E9E983}"/>
              </a:ext>
            </a:extLst>
          </p:cNvPr>
          <p:cNvPicPr>
            <a:picLocks noChangeAspect="1"/>
          </p:cNvPicPr>
          <p:nvPr/>
        </p:nvPicPr>
        <p:blipFill>
          <a:blip r:embed="rId2"/>
          <a:stretch>
            <a:fillRect/>
          </a:stretch>
        </p:blipFill>
        <p:spPr>
          <a:xfrm>
            <a:off x="0" y="419839"/>
            <a:ext cx="12192000" cy="6018322"/>
          </a:xfrm>
          <a:prstGeom prst="rect">
            <a:avLst/>
          </a:prstGeom>
        </p:spPr>
      </p:pic>
    </p:spTree>
    <p:extLst>
      <p:ext uri="{BB962C8B-B14F-4D97-AF65-F5344CB8AC3E}">
        <p14:creationId xmlns:p14="http://schemas.microsoft.com/office/powerpoint/2010/main" val="10836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C19F58-4E79-FFD5-7459-DBC6437D977B}"/>
              </a:ext>
            </a:extLst>
          </p:cNvPr>
          <p:cNvSpPr>
            <a:spLocks noGrp="1"/>
          </p:cNvSpPr>
          <p:nvPr>
            <p:ph type="sldNum" sz="quarter" idx="4"/>
          </p:nvPr>
        </p:nvSpPr>
        <p:spPr/>
        <p:txBody>
          <a:bodyPr/>
          <a:lstStyle/>
          <a:p>
            <a:fld id="{07165E6F-54ED-4977-A15E-D44BE7238A65}" type="slidenum">
              <a:rPr lang="en-US" smtClean="0"/>
              <a:pPr/>
              <a:t>69</a:t>
            </a:fld>
            <a:endParaRPr lang="en-US" dirty="0"/>
          </a:p>
        </p:txBody>
      </p:sp>
      <p:sp>
        <p:nvSpPr>
          <p:cNvPr id="3" name="Title 2">
            <a:extLst>
              <a:ext uri="{FF2B5EF4-FFF2-40B4-BE49-F238E27FC236}">
                <a16:creationId xmlns:a16="http://schemas.microsoft.com/office/drawing/2014/main" id="{E45BC707-571C-488F-F518-71D1A4E787A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4C38AA1E-B267-08D2-D2F3-6A68CF3648CD}"/>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2A740AA4-AD97-54E7-F1F8-8C5374592929}"/>
              </a:ext>
            </a:extLst>
          </p:cNvPr>
          <p:cNvPicPr>
            <a:picLocks noChangeAspect="1"/>
          </p:cNvPicPr>
          <p:nvPr/>
        </p:nvPicPr>
        <p:blipFill>
          <a:blip r:embed="rId2"/>
          <a:stretch>
            <a:fillRect/>
          </a:stretch>
        </p:blipFill>
        <p:spPr>
          <a:xfrm>
            <a:off x="0" y="92170"/>
            <a:ext cx="12192000" cy="6673659"/>
          </a:xfrm>
          <a:prstGeom prst="rect">
            <a:avLst/>
          </a:prstGeom>
        </p:spPr>
      </p:pic>
    </p:spTree>
    <p:extLst>
      <p:ext uri="{BB962C8B-B14F-4D97-AF65-F5344CB8AC3E}">
        <p14:creationId xmlns:p14="http://schemas.microsoft.com/office/powerpoint/2010/main" val="284610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Transformers</a:t>
            </a:r>
          </a:p>
        </p:txBody>
      </p:sp>
      <p:pic>
        <p:nvPicPr>
          <p:cNvPr id="2" name="Picture 1">
            <a:extLst>
              <a:ext uri="{FF2B5EF4-FFF2-40B4-BE49-F238E27FC236}">
                <a16:creationId xmlns:a16="http://schemas.microsoft.com/office/drawing/2014/main" id="{30081341-CDA7-54D5-90BF-13FE86731D37}"/>
              </a:ext>
            </a:extLst>
          </p:cNvPr>
          <p:cNvPicPr>
            <a:picLocks noChangeAspect="1"/>
          </p:cNvPicPr>
          <p:nvPr/>
        </p:nvPicPr>
        <p:blipFill>
          <a:blip r:embed="rId3"/>
          <a:stretch>
            <a:fillRect/>
          </a:stretch>
        </p:blipFill>
        <p:spPr>
          <a:xfrm>
            <a:off x="7594333" y="714227"/>
            <a:ext cx="4099044" cy="5771494"/>
          </a:xfrm>
          <a:prstGeom prst="rect">
            <a:avLst/>
          </a:prstGeom>
        </p:spPr>
      </p:pic>
      <p:sp>
        <p:nvSpPr>
          <p:cNvPr id="6" name="TextBox 5">
            <a:extLst>
              <a:ext uri="{FF2B5EF4-FFF2-40B4-BE49-F238E27FC236}">
                <a16:creationId xmlns:a16="http://schemas.microsoft.com/office/drawing/2014/main" id="{C03DDD46-ECF2-B494-CCCD-FEBA291CFC27}"/>
              </a:ext>
            </a:extLst>
          </p:cNvPr>
          <p:cNvSpPr txBox="1"/>
          <p:nvPr/>
        </p:nvSpPr>
        <p:spPr>
          <a:xfrm>
            <a:off x="889978" y="981249"/>
            <a:ext cx="7567612" cy="1077218"/>
          </a:xfrm>
          <a:prstGeom prst="rect">
            <a:avLst/>
          </a:prstGeom>
          <a:noFill/>
        </p:spPr>
        <p:txBody>
          <a:bodyPr wrap="square">
            <a:spAutoFit/>
          </a:bodyPr>
          <a:lstStyle/>
          <a:p>
            <a:pPr>
              <a:spcBef>
                <a:spcPts val="600"/>
              </a:spcBef>
            </a:pPr>
            <a:r>
              <a:rPr lang="en-US" dirty="0"/>
              <a:t>BERT – Bidirectional Encoder Representations from </a:t>
            </a:r>
            <a:r>
              <a:rPr lang="en-US" b="1" dirty="0"/>
              <a:t>Transformers</a:t>
            </a:r>
          </a:p>
          <a:p>
            <a:pPr>
              <a:spcBef>
                <a:spcPts val="600"/>
              </a:spcBef>
            </a:pPr>
            <a:r>
              <a:rPr lang="en-US" dirty="0"/>
              <a:t>BART – Bidirectional Auto-Regressive </a:t>
            </a:r>
            <a:r>
              <a:rPr lang="en-US" b="1" dirty="0"/>
              <a:t>Transformers</a:t>
            </a:r>
          </a:p>
          <a:p>
            <a:pPr>
              <a:spcBef>
                <a:spcPts val="600"/>
              </a:spcBef>
            </a:pPr>
            <a:r>
              <a:rPr lang="en-US" dirty="0"/>
              <a:t>GPT – Generative Pre-trained </a:t>
            </a:r>
            <a:r>
              <a:rPr lang="en-US" b="1" dirty="0"/>
              <a:t>Transformer</a:t>
            </a:r>
          </a:p>
        </p:txBody>
      </p:sp>
      <p:pic>
        <p:nvPicPr>
          <p:cNvPr id="11" name="Picture 10" descr="Chart&#10;&#10;Description automatically generated">
            <a:extLst>
              <a:ext uri="{FF2B5EF4-FFF2-40B4-BE49-F238E27FC236}">
                <a16:creationId xmlns:a16="http://schemas.microsoft.com/office/drawing/2014/main" id="{5EDEC8C0-A8A9-1469-552B-101A593E275D}"/>
              </a:ext>
            </a:extLst>
          </p:cNvPr>
          <p:cNvPicPr>
            <a:picLocks noChangeAspect="1"/>
          </p:cNvPicPr>
          <p:nvPr/>
        </p:nvPicPr>
        <p:blipFill>
          <a:blip r:embed="rId4"/>
          <a:stretch>
            <a:fillRect/>
          </a:stretch>
        </p:blipFill>
        <p:spPr>
          <a:xfrm>
            <a:off x="694944" y="2442180"/>
            <a:ext cx="6757225" cy="3689146"/>
          </a:xfrm>
          <a:prstGeom prst="rect">
            <a:avLst/>
          </a:prstGeom>
        </p:spPr>
      </p:pic>
    </p:spTree>
    <p:extLst>
      <p:ext uri="{BB962C8B-B14F-4D97-AF65-F5344CB8AC3E}">
        <p14:creationId xmlns:p14="http://schemas.microsoft.com/office/powerpoint/2010/main" val="730361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3580F7-CED1-FE8D-7774-3740FD2CB212}"/>
              </a:ext>
            </a:extLst>
          </p:cNvPr>
          <p:cNvSpPr>
            <a:spLocks noGrp="1"/>
          </p:cNvSpPr>
          <p:nvPr>
            <p:ph type="sldNum" sz="quarter" idx="4"/>
          </p:nvPr>
        </p:nvSpPr>
        <p:spPr/>
        <p:txBody>
          <a:bodyPr/>
          <a:lstStyle/>
          <a:p>
            <a:fld id="{07165E6F-54ED-4977-A15E-D44BE7238A65}" type="slidenum">
              <a:rPr lang="en-US" smtClean="0"/>
              <a:pPr/>
              <a:t>70</a:t>
            </a:fld>
            <a:endParaRPr lang="en-US" dirty="0"/>
          </a:p>
        </p:txBody>
      </p:sp>
      <p:sp>
        <p:nvSpPr>
          <p:cNvPr id="3" name="Title 2">
            <a:extLst>
              <a:ext uri="{FF2B5EF4-FFF2-40B4-BE49-F238E27FC236}">
                <a16:creationId xmlns:a16="http://schemas.microsoft.com/office/drawing/2014/main" id="{BF5A1986-F171-3BB4-7D44-A940379EFC1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A36C3B5-2413-6CC7-56FA-CFE57AC6C576}"/>
              </a:ext>
            </a:extLst>
          </p:cNvPr>
          <p:cNvSpPr>
            <a:spLocks noGrp="1"/>
          </p:cNvSpPr>
          <p:nvPr>
            <p:ph type="body" sz="quarter" idx="17"/>
          </p:nvPr>
        </p:nvSpPr>
        <p:spPr/>
        <p:txBody>
          <a:bodyPr/>
          <a:lstStyle/>
          <a:p>
            <a:endParaRPr lang="en-US"/>
          </a:p>
        </p:txBody>
      </p:sp>
      <p:sp>
        <p:nvSpPr>
          <p:cNvPr id="5" name="Text Placeholder 4">
            <a:extLst>
              <a:ext uri="{FF2B5EF4-FFF2-40B4-BE49-F238E27FC236}">
                <a16:creationId xmlns:a16="http://schemas.microsoft.com/office/drawing/2014/main" id="{F93132BF-CEB6-13BF-0764-DCE6F584FD32}"/>
              </a:ext>
            </a:extLst>
          </p:cNvPr>
          <p:cNvSpPr>
            <a:spLocks noGrp="1"/>
          </p:cNvSpPr>
          <p:nvPr>
            <p:ph type="body" sz="quarter" idx="15"/>
          </p:nvPr>
        </p:nvSpPr>
        <p:spPr/>
        <p:txBody>
          <a:bodyPr/>
          <a:lstStyle/>
          <a:p>
            <a:endParaRPr lang="en-US"/>
          </a:p>
        </p:txBody>
      </p:sp>
      <p:pic>
        <p:nvPicPr>
          <p:cNvPr id="7" name="Picture 6">
            <a:extLst>
              <a:ext uri="{FF2B5EF4-FFF2-40B4-BE49-F238E27FC236}">
                <a16:creationId xmlns:a16="http://schemas.microsoft.com/office/drawing/2014/main" id="{D526ADD4-A081-A020-22F1-8B39AFFC6159}"/>
              </a:ext>
            </a:extLst>
          </p:cNvPr>
          <p:cNvPicPr>
            <a:picLocks noChangeAspect="1"/>
          </p:cNvPicPr>
          <p:nvPr/>
        </p:nvPicPr>
        <p:blipFill>
          <a:blip r:embed="rId2"/>
          <a:stretch>
            <a:fillRect/>
          </a:stretch>
        </p:blipFill>
        <p:spPr>
          <a:xfrm>
            <a:off x="0" y="391015"/>
            <a:ext cx="12192000" cy="6075969"/>
          </a:xfrm>
          <a:prstGeom prst="rect">
            <a:avLst/>
          </a:prstGeom>
        </p:spPr>
      </p:pic>
    </p:spTree>
    <p:extLst>
      <p:ext uri="{BB962C8B-B14F-4D97-AF65-F5344CB8AC3E}">
        <p14:creationId xmlns:p14="http://schemas.microsoft.com/office/powerpoint/2010/main" val="408068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CD0DB-4FB6-4F27-AB4A-390A220DFD5A}"/>
              </a:ext>
            </a:extLst>
          </p:cNvPr>
          <p:cNvSpPr>
            <a:spLocks noGrp="1"/>
          </p:cNvSpPr>
          <p:nvPr>
            <p:ph type="sldNum" sz="quarter" idx="4"/>
          </p:nvPr>
        </p:nvSpPr>
        <p:spPr/>
        <p:txBody>
          <a:bodyPr/>
          <a:lstStyle/>
          <a:p>
            <a:fld id="{07165E6F-54ED-4977-A15E-D44BE7238A65}" type="slidenum">
              <a:rPr lang="en-US" smtClean="0"/>
              <a:pPr/>
              <a:t>71</a:t>
            </a:fld>
            <a:endParaRPr lang="en-US" dirty="0"/>
          </a:p>
        </p:txBody>
      </p:sp>
      <p:sp>
        <p:nvSpPr>
          <p:cNvPr id="3" name="Title 2">
            <a:extLst>
              <a:ext uri="{FF2B5EF4-FFF2-40B4-BE49-F238E27FC236}">
                <a16:creationId xmlns:a16="http://schemas.microsoft.com/office/drawing/2014/main" id="{9AD84D1C-1276-ABCB-D648-6316DAA3961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D3987B8B-D1A0-441F-BD6F-8CB3150814A8}"/>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67BC5DAF-251A-65C7-42BA-43AD6CDEAE7C}"/>
              </a:ext>
            </a:extLst>
          </p:cNvPr>
          <p:cNvPicPr>
            <a:picLocks noChangeAspect="1"/>
          </p:cNvPicPr>
          <p:nvPr/>
        </p:nvPicPr>
        <p:blipFill>
          <a:blip r:embed="rId2"/>
          <a:stretch>
            <a:fillRect/>
          </a:stretch>
        </p:blipFill>
        <p:spPr>
          <a:xfrm>
            <a:off x="0" y="411582"/>
            <a:ext cx="12192000" cy="6034836"/>
          </a:xfrm>
          <a:prstGeom prst="rect">
            <a:avLst/>
          </a:prstGeom>
        </p:spPr>
      </p:pic>
    </p:spTree>
    <p:extLst>
      <p:ext uri="{BB962C8B-B14F-4D97-AF65-F5344CB8AC3E}">
        <p14:creationId xmlns:p14="http://schemas.microsoft.com/office/powerpoint/2010/main" val="402380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252A19-BB8A-4996-1138-19C086C51CEC}"/>
              </a:ext>
            </a:extLst>
          </p:cNvPr>
          <p:cNvSpPr>
            <a:spLocks noGrp="1"/>
          </p:cNvSpPr>
          <p:nvPr>
            <p:ph type="sldNum" sz="quarter" idx="4"/>
          </p:nvPr>
        </p:nvSpPr>
        <p:spPr/>
        <p:txBody>
          <a:bodyPr/>
          <a:lstStyle/>
          <a:p>
            <a:fld id="{07165E6F-54ED-4977-A15E-D44BE7238A65}" type="slidenum">
              <a:rPr lang="en-US" smtClean="0"/>
              <a:pPr/>
              <a:t>72</a:t>
            </a:fld>
            <a:endParaRPr lang="en-US" dirty="0"/>
          </a:p>
        </p:txBody>
      </p:sp>
      <p:sp>
        <p:nvSpPr>
          <p:cNvPr id="3" name="Title 2">
            <a:extLst>
              <a:ext uri="{FF2B5EF4-FFF2-40B4-BE49-F238E27FC236}">
                <a16:creationId xmlns:a16="http://schemas.microsoft.com/office/drawing/2014/main" id="{1BE41E3C-1786-3DBD-12AE-B7619C1BAD7C}"/>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2921D15-3FD3-B264-B32C-2718D5B33A6F}"/>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E2220855-AB64-637F-F600-1EB20C982225}"/>
              </a:ext>
            </a:extLst>
          </p:cNvPr>
          <p:cNvPicPr>
            <a:picLocks noChangeAspect="1"/>
          </p:cNvPicPr>
          <p:nvPr/>
        </p:nvPicPr>
        <p:blipFill>
          <a:blip r:embed="rId2"/>
          <a:stretch>
            <a:fillRect/>
          </a:stretch>
        </p:blipFill>
        <p:spPr>
          <a:xfrm>
            <a:off x="0" y="510268"/>
            <a:ext cx="12192000" cy="5837464"/>
          </a:xfrm>
          <a:prstGeom prst="rect">
            <a:avLst/>
          </a:prstGeom>
        </p:spPr>
      </p:pic>
    </p:spTree>
    <p:extLst>
      <p:ext uri="{BB962C8B-B14F-4D97-AF65-F5344CB8AC3E}">
        <p14:creationId xmlns:p14="http://schemas.microsoft.com/office/powerpoint/2010/main" val="142409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F99CD1-2B82-2373-EA8E-26D18230FAEA}"/>
              </a:ext>
            </a:extLst>
          </p:cNvPr>
          <p:cNvSpPr>
            <a:spLocks noGrp="1"/>
          </p:cNvSpPr>
          <p:nvPr>
            <p:ph type="sldNum" sz="quarter" idx="4"/>
          </p:nvPr>
        </p:nvSpPr>
        <p:spPr/>
        <p:txBody>
          <a:bodyPr/>
          <a:lstStyle/>
          <a:p>
            <a:fld id="{07165E6F-54ED-4977-A15E-D44BE7238A65}" type="slidenum">
              <a:rPr lang="en-US" smtClean="0"/>
              <a:pPr/>
              <a:t>73</a:t>
            </a:fld>
            <a:endParaRPr lang="en-US" dirty="0"/>
          </a:p>
        </p:txBody>
      </p:sp>
      <p:sp>
        <p:nvSpPr>
          <p:cNvPr id="3" name="Title 2">
            <a:extLst>
              <a:ext uri="{FF2B5EF4-FFF2-40B4-BE49-F238E27FC236}">
                <a16:creationId xmlns:a16="http://schemas.microsoft.com/office/drawing/2014/main" id="{FC815047-AE64-ABE8-5611-B0865D0AC6CA}"/>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80239661-3F2C-65C8-FE2F-9D5A1C6BA3C9}"/>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BB8E12C6-B8EB-7AF3-7D7B-0E8AA43EC1EE}"/>
              </a:ext>
            </a:extLst>
          </p:cNvPr>
          <p:cNvPicPr>
            <a:picLocks noChangeAspect="1"/>
          </p:cNvPicPr>
          <p:nvPr/>
        </p:nvPicPr>
        <p:blipFill>
          <a:blip r:embed="rId2"/>
          <a:stretch>
            <a:fillRect/>
          </a:stretch>
        </p:blipFill>
        <p:spPr>
          <a:xfrm>
            <a:off x="1218127" y="0"/>
            <a:ext cx="9755746" cy="6858000"/>
          </a:xfrm>
          <a:prstGeom prst="rect">
            <a:avLst/>
          </a:prstGeom>
        </p:spPr>
      </p:pic>
    </p:spTree>
    <p:extLst>
      <p:ext uri="{BB962C8B-B14F-4D97-AF65-F5344CB8AC3E}">
        <p14:creationId xmlns:p14="http://schemas.microsoft.com/office/powerpoint/2010/main" val="260314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DB5026-A7E0-4822-3A6F-FC699C281BAE}"/>
              </a:ext>
            </a:extLst>
          </p:cNvPr>
          <p:cNvSpPr>
            <a:spLocks noGrp="1"/>
          </p:cNvSpPr>
          <p:nvPr>
            <p:ph type="sldNum" sz="quarter" idx="4"/>
          </p:nvPr>
        </p:nvSpPr>
        <p:spPr/>
        <p:txBody>
          <a:bodyPr/>
          <a:lstStyle/>
          <a:p>
            <a:fld id="{07165E6F-54ED-4977-A15E-D44BE7238A65}" type="slidenum">
              <a:rPr lang="en-US" smtClean="0"/>
              <a:pPr/>
              <a:t>74</a:t>
            </a:fld>
            <a:endParaRPr lang="en-US" dirty="0"/>
          </a:p>
        </p:txBody>
      </p:sp>
      <p:sp>
        <p:nvSpPr>
          <p:cNvPr id="3" name="Title 2">
            <a:extLst>
              <a:ext uri="{FF2B5EF4-FFF2-40B4-BE49-F238E27FC236}">
                <a16:creationId xmlns:a16="http://schemas.microsoft.com/office/drawing/2014/main" id="{E4AB104D-BA35-AAAC-5416-C0D53E1C0EA7}"/>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DCED3E41-14F9-2236-D639-39F466D3C58C}"/>
              </a:ext>
            </a:extLst>
          </p:cNvPr>
          <p:cNvSpPr>
            <a:spLocks noGrp="1"/>
          </p:cNvSpPr>
          <p:nvPr>
            <p:ph type="body" sz="quarter" idx="15"/>
          </p:nvPr>
        </p:nvSpPr>
        <p:spPr/>
        <p:txBody>
          <a:bodyPr/>
          <a:lstStyle/>
          <a:p>
            <a:endParaRPr lang="en-US"/>
          </a:p>
        </p:txBody>
      </p:sp>
      <p:pic>
        <p:nvPicPr>
          <p:cNvPr id="7169" name="Picture 1">
            <a:extLst>
              <a:ext uri="{FF2B5EF4-FFF2-40B4-BE49-F238E27FC236}">
                <a16:creationId xmlns:a16="http://schemas.microsoft.com/office/drawing/2014/main" id="{7D655E56-92F0-5EE0-8DDA-5882151C9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09550" cy="209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EE30CE8B-4790-88FB-65EE-56AFC751B6BA}"/>
              </a:ext>
            </a:extLst>
          </p:cNvPr>
          <p:cNvSpPr>
            <a:spLocks noChangeArrowheads="1"/>
          </p:cNvSpPr>
          <p:nvPr/>
        </p:nvSpPr>
        <p:spPr bwMode="auto">
          <a:xfrm>
            <a:off x="0" y="0"/>
            <a:ext cx="3063875" cy="457200"/>
          </a:xfrm>
          <a:prstGeom prst="rect">
            <a:avLst/>
          </a:prstGeom>
          <a:solidFill>
            <a:srgbClr val="D1DB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9350" tIns="79350" rIns="7935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rPr>
              <a:t>Tell me 5 things about GCP-31 Discrimination and Harassment Prevention document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cs typeface="Segoe UI" panose="020B0502040204020203" pitchFamily="34" charset="0"/>
              </a:rPr>
              <a:t>1. The document is numbered GCP-31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12</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2. It was last updated on January 11, 2021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12</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3. The document defines sexual harassment and gives examples of possible sexual harassment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4. It also defines harassment and gives examples of visual displays, threats, intimidation, and other menacing behavior that show hostility or aversion towards a person or group because of a protected characteristic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2</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5. The document states that whether behavior constitutes harassment depends on the perceptions of and impact on the employee who is subject to the conduct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2</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Citations:</a:t>
            </a:r>
            <a:r>
              <a:rPr kumimoji="0" lang="en-US" altLang="en-US" sz="1000" b="0" i="0" u="none" strike="noStrike" cap="none" normalizeH="0" baseline="0" dirty="0">
                <a:ln>
                  <a:noFill/>
                </a:ln>
                <a:solidFill>
                  <a:srgbClr val="123BB6"/>
                </a:solidFill>
                <a:effectLst/>
                <a:latin typeface="Segoe UI" panose="020B0502040204020203" pitchFamily="34" charset="0"/>
                <a:cs typeface="Segoe UI" panose="020B0502040204020203" pitchFamily="34" charset="0"/>
              </a:rPr>
              <a:t>1. GCP-31 Discrimination and Harassment Prevention-4.pdf2. GCP-31 Discrimination and Harassment Prevention-3.pdf</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Inter"/>
              </a:rPr>
              <a:t>  </a:t>
            </a:r>
            <a:r>
              <a:rPr kumimoji="0" lang="en-US" altLang="en-US" sz="1300" b="0" i="0" u="none" strike="noStrike" cap="none" normalizeH="0" baseline="0" dirty="0">
                <a:ln>
                  <a:noFill/>
                </a:ln>
                <a:solidFill>
                  <a:srgbClr val="000000"/>
                </a:solidFill>
                <a:effectLst/>
                <a:latin typeface="Inter"/>
              </a:rPr>
              <a:t>      </a:t>
            </a:r>
            <a:endParaRPr kumimoji="0" lang="en-US" altLang="en-US" sz="18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rPr>
              <a:t>Tell me 5 things about GCP-31 Discrimination and Harassment Prevention document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cs typeface="Segoe UI" panose="020B0502040204020203" pitchFamily="34" charset="0"/>
              </a:rPr>
              <a:t>1. The effective date of the document is January 11, 2021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2. The document outlines how the company addresses discrimination, harassment, or retaliation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3. Corrective action for violations of the policy may include verbal or written warnings, demotion or reassignment, suspension, or termination of employment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4. The company provides training programs in accordance with applicable state and federal law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5. Employees are expected to cooperate with internal, external, and related investigations regarding possible discrimination, harassment, or retaliation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2</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Citations:</a:t>
            </a:r>
            <a:r>
              <a:rPr kumimoji="0" lang="en-US" altLang="en-US" sz="1000" b="0" i="0" u="none" strike="noStrike" cap="none" normalizeH="0" baseline="0" dirty="0">
                <a:ln>
                  <a:noFill/>
                </a:ln>
                <a:solidFill>
                  <a:srgbClr val="123BB6"/>
                </a:solidFill>
                <a:effectLst/>
                <a:latin typeface="Segoe UI" panose="020B0502040204020203" pitchFamily="34" charset="0"/>
                <a:cs typeface="Segoe UI" panose="020B0502040204020203" pitchFamily="34" charset="0"/>
              </a:rPr>
              <a:t>1. GCP-31 Discrimination and Harassment Prevention-8.pdf2. GCP-31 Discrimination and Harassment Prevention-2.pdf</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Inter"/>
              </a:rPr>
              <a:t>  </a:t>
            </a:r>
            <a:r>
              <a:rPr kumimoji="0" lang="en-US" altLang="en-US" sz="1300" b="0" i="0" u="none" strike="noStrike" cap="none" normalizeH="0" baseline="0" dirty="0">
                <a:ln>
                  <a:noFill/>
                </a:ln>
                <a:solidFill>
                  <a:srgbClr val="000000"/>
                </a:solidFill>
                <a:effectLst/>
                <a:latin typeface="Inter"/>
              </a:rPr>
              <a:t>      </a:t>
            </a:r>
            <a:endParaRPr kumimoji="0" lang="en-US" altLang="en-US" sz="18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rPr>
              <a:t>Tell me 5 things about GCP-31 Discrimination and Harassment Prevention document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cs typeface="Segoe UI" panose="020B0502040204020203" pitchFamily="34" charset="0"/>
              </a:rPr>
              <a:t>1. GCP-31 is the number assigned to the Discrimination and Harassment Prevention document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2. The document is designed to address and prevent discrimination, harassment, and retaliation in the workplace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3. Human Resources is responsible for coordinating training and communication regarding discrimination, harassment, and retaliation and conducting thorough and impartial investigations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4. The company will take corrective action and disciplinary measures against employees who knowingly make false accusations of discrimination, harassment, or retaliation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2</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5. The GCP-31 document was last updated on January 11, 2021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Citations:</a:t>
            </a:r>
            <a:r>
              <a:rPr kumimoji="0" lang="en-US" altLang="en-US" sz="1000" b="0" i="0" u="none" strike="noStrike" cap="none" normalizeH="0" baseline="0" dirty="0">
                <a:ln>
                  <a:noFill/>
                </a:ln>
                <a:solidFill>
                  <a:srgbClr val="123BB6"/>
                </a:solidFill>
                <a:effectLst/>
                <a:latin typeface="Segoe UI" panose="020B0502040204020203" pitchFamily="34" charset="0"/>
                <a:cs typeface="Segoe UI" panose="020B0502040204020203" pitchFamily="34" charset="0"/>
              </a:rPr>
              <a:t>1. GCP-31 Discrimination and Harassment Prevention-2.pdf2. GCP-31 Discrimination and Harassment Prevention-8.pdf</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Inter"/>
              </a:rPr>
              <a:t>  </a:t>
            </a:r>
            <a:r>
              <a:rPr kumimoji="0" lang="en-US" altLang="en-US" sz="1300" b="0" i="0" u="none" strike="noStrike" cap="none" normalizeH="0" baseline="0" dirty="0">
                <a:ln>
                  <a:noFill/>
                </a:ln>
                <a:solidFill>
                  <a:srgbClr val="000000"/>
                </a:solidFill>
                <a:effectLst/>
                <a:latin typeface="Inter"/>
              </a:rPr>
              <a:t>      </a:t>
            </a:r>
            <a:endParaRPr kumimoji="0" lang="en-US" altLang="en-US" sz="18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rPr>
              <a:t>Tell me 5 things about GCP-31 Discrimination and Harassment Prevention document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cs typeface="Segoe UI" panose="020B0502040204020203" pitchFamily="34" charset="0"/>
              </a:rPr>
              <a:t>1. The GCP-31 document is titled "Discrimination and Harassment Prevention"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2. The document provides definitions of harassment and sexual harassment, and gives examples of each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23</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3. Corrective action for violations of the policy may include verbal or written warnings, demotion or reassignment, suspension, or termination of employment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4. The company provides training programs in accordance with applicable state and federal law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5. The document outlines the responsibilities of Human Resources in addressing discrimination, harassment, and retaliation, including conducting investigations and taking corrective action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4</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Citations:</a:t>
            </a:r>
            <a:r>
              <a:rPr kumimoji="0" lang="en-US" altLang="en-US" sz="1000" b="0" i="0" u="none" strike="noStrike" cap="none" normalizeH="0" baseline="0" dirty="0">
                <a:ln>
                  <a:noFill/>
                </a:ln>
                <a:solidFill>
                  <a:srgbClr val="123BB6"/>
                </a:solidFill>
                <a:effectLst/>
                <a:latin typeface="Segoe UI" panose="020B0502040204020203" pitchFamily="34" charset="0"/>
                <a:cs typeface="Segoe UI" panose="020B0502040204020203" pitchFamily="34" charset="0"/>
              </a:rPr>
              <a:t>1. GCP-31 Discrimination and Harassment Prevention-8.pdf2. GCP-31 Discrimination and Harassment Prevention-4.pdf3. GCP-31 Discrimination and Harassment Prevention-3.pdf4. GCP-31 Discrimination and Harassment Prevention-2.pdf</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Inter"/>
              </a:rPr>
              <a:t>  </a:t>
            </a:r>
            <a:r>
              <a:rPr kumimoji="0" lang="en-US" altLang="en-US" sz="1300" b="0" i="0" u="none" strike="noStrike" cap="none" normalizeH="0" baseline="0" dirty="0">
                <a:ln>
                  <a:noFill/>
                </a:ln>
                <a:solidFill>
                  <a:srgbClr val="000000"/>
                </a:solidFill>
                <a:effectLst/>
                <a:latin typeface="Inter"/>
              </a:rPr>
              <a:t>      </a:t>
            </a:r>
            <a:endParaRPr kumimoji="0" lang="en-US" altLang="en-US" sz="18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rPr>
              <a:t>Tell me 5 things about GCP-31 Discrimination and Harassment Prevention document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Inter"/>
                <a:cs typeface="Segoe UI" panose="020B0502040204020203" pitchFamily="34" charset="0"/>
              </a:rPr>
              <a:t>1. The GCP-31 document is a General Corporate Policy that is effective as of January 11, 2021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1</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2. The policy prohibits discrimination or harassment based on protected characteristics, and also prohibits retaliation against individuals who report discrimination or harassment or participate in an investigation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2</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3. The policy requires employees to immediately report any observed or experienced instances of possible discrimination, harassment, or retaliation, and all reported instances will be promptly investigated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2</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4. The policy outlines a range of disciplinary measures that may be taken in response to policy violations, including verbal or written warnings, demotion or reassignment, suspension, or termination of employment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3</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 5. The company provides training programs in accordance with applicable state and federal law to help prevent and address discrimination, harassment, and retaliation </a:t>
            </a:r>
            <a:r>
              <a:rPr kumimoji="0" lang="en-US" altLang="en-US" sz="700" b="1" i="0" u="none" strike="noStrike" cap="none" normalizeH="0" baseline="30000" dirty="0">
                <a:ln>
                  <a:noFill/>
                </a:ln>
                <a:solidFill>
                  <a:srgbClr val="123BB6"/>
                </a:solidFill>
                <a:effectLst/>
                <a:latin typeface="Inter"/>
                <a:cs typeface="Segoe UI" panose="020B0502040204020203" pitchFamily="34" charset="0"/>
              </a:rPr>
              <a:t>3</a:t>
            </a:r>
            <a:r>
              <a:rPr kumimoji="0" lang="en-US" altLang="en-US" sz="1200" b="0" i="0" u="none" strike="noStrike" cap="none" normalizeH="0" baseline="0" dirty="0">
                <a:ln>
                  <a:noFill/>
                </a:ln>
                <a:solidFill>
                  <a:srgbClr val="000000"/>
                </a:solidFill>
                <a:effectLst/>
                <a:latin typeface="Inter"/>
                <a:cs typeface="Segoe UI" panose="020B0502040204020203" pitchFamily="34" charset="0"/>
              </a:rPr>
              <a:t>.</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Citations:</a:t>
            </a:r>
            <a:r>
              <a:rPr kumimoji="0" lang="en-US" altLang="en-US" sz="1000" b="0" i="0" u="none" strike="noStrike" cap="none" normalizeH="0" baseline="0" dirty="0">
                <a:ln>
                  <a:noFill/>
                </a:ln>
                <a:solidFill>
                  <a:srgbClr val="123BB6"/>
                </a:solidFill>
                <a:effectLst/>
                <a:latin typeface="Segoe UI" panose="020B0502040204020203" pitchFamily="34" charset="0"/>
                <a:cs typeface="Segoe UI" panose="020B0502040204020203" pitchFamily="34" charset="0"/>
              </a:rPr>
              <a:t>1. GCP-31 Discrimination and Harassment Prevention-0.pdf2. GCP-31 Discrimination and Harassment Prevention-6.pdf3. GCP-31 Discrimination and Harassment Prevention-8.pdf</a:t>
            </a:r>
            <a:endParaRPr kumimoji="0" lang="en-US" altLang="en-US" sz="400" b="0" i="0" u="none" strike="noStrike" cap="none" normalizeH="0" baseline="0" dirty="0">
              <a:ln>
                <a:noFill/>
              </a:ln>
              <a:solidFill>
                <a:srgbClr val="000000"/>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1" name="Picture 3">
            <a:extLst>
              <a:ext uri="{FF2B5EF4-FFF2-40B4-BE49-F238E27FC236}">
                <a16:creationId xmlns:a16="http://schemas.microsoft.com/office/drawing/2014/main" id="{AB9600F5-C22A-D477-D4C7-E8557B1A3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2332038"/>
            <a:ext cx="2000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4D34E06-1A18-832A-0C7C-5916AFC69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 y="-1812925"/>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a:extLst>
              <a:ext uri="{FF2B5EF4-FFF2-40B4-BE49-F238E27FC236}">
                <a16:creationId xmlns:a16="http://schemas.microsoft.com/office/drawing/2014/main" id="{BF7F220D-8882-7344-CDCD-E25D83028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1355725"/>
            <a:ext cx="2000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8275AF1-6626-FCB0-D30A-FA73A49D7A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 y="-838200"/>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a:extLst>
              <a:ext uri="{FF2B5EF4-FFF2-40B4-BE49-F238E27FC236}">
                <a16:creationId xmlns:a16="http://schemas.microsoft.com/office/drawing/2014/main" id="{9A7E1775-0FF4-04EF-0451-A2CB543AE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381000"/>
            <a:ext cx="2000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95BFB159-342B-E7FE-2C29-35D4145C4D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75" y="136525"/>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a:extLst>
              <a:ext uri="{FF2B5EF4-FFF2-40B4-BE49-F238E27FC236}">
                <a16:creationId xmlns:a16="http://schemas.microsoft.com/office/drawing/2014/main" id="{7D1ED373-6775-12DC-F69F-D79054321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593725"/>
            <a:ext cx="2000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3F978A54-1661-FC31-C2FE-7432045C5F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75" y="1112838"/>
            <a:ext cx="2095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a:extLst>
              <a:ext uri="{FF2B5EF4-FFF2-40B4-BE49-F238E27FC236}">
                <a16:creationId xmlns:a16="http://schemas.microsoft.com/office/drawing/2014/main" id="{164F9AAC-E877-0F6E-6CA9-7A611C450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1570038"/>
            <a:ext cx="200025"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97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1E4948-4DD2-51DD-8387-ACEE6B5BA0F9}"/>
              </a:ext>
            </a:extLst>
          </p:cNvPr>
          <p:cNvSpPr>
            <a:spLocks noGrp="1"/>
          </p:cNvSpPr>
          <p:nvPr>
            <p:ph type="sldNum" sz="quarter" idx="4"/>
          </p:nvPr>
        </p:nvSpPr>
        <p:spPr/>
        <p:txBody>
          <a:bodyPr/>
          <a:lstStyle/>
          <a:p>
            <a:fld id="{07165E6F-54ED-4977-A15E-D44BE7238A65}" type="slidenum">
              <a:rPr lang="en-US" smtClean="0"/>
              <a:pPr/>
              <a:t>75</a:t>
            </a:fld>
            <a:endParaRPr lang="en-US" dirty="0"/>
          </a:p>
        </p:txBody>
      </p:sp>
      <p:sp>
        <p:nvSpPr>
          <p:cNvPr id="3" name="Title 2">
            <a:extLst>
              <a:ext uri="{FF2B5EF4-FFF2-40B4-BE49-F238E27FC236}">
                <a16:creationId xmlns:a16="http://schemas.microsoft.com/office/drawing/2014/main" id="{50B013D8-A1D9-F637-A012-839911699D7E}"/>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5225582-CAEC-7801-4C53-20808E1B2E35}"/>
              </a:ext>
            </a:extLst>
          </p:cNvPr>
          <p:cNvSpPr>
            <a:spLocks noGrp="1"/>
          </p:cNvSpPr>
          <p:nvPr>
            <p:ph type="body" sz="quarter" idx="15"/>
          </p:nvPr>
        </p:nvSpPr>
        <p:spPr/>
        <p:txBody>
          <a:bodyPr/>
          <a:lstStyle/>
          <a:p>
            <a:endParaRPr lang="en-US"/>
          </a:p>
        </p:txBody>
      </p:sp>
      <p:pic>
        <p:nvPicPr>
          <p:cNvPr id="8" name="Picture 7">
            <a:extLst>
              <a:ext uri="{FF2B5EF4-FFF2-40B4-BE49-F238E27FC236}">
                <a16:creationId xmlns:a16="http://schemas.microsoft.com/office/drawing/2014/main" id="{FE265161-C097-3C2E-B079-C6E456D93202}"/>
              </a:ext>
            </a:extLst>
          </p:cNvPr>
          <p:cNvPicPr>
            <a:picLocks noChangeAspect="1"/>
          </p:cNvPicPr>
          <p:nvPr/>
        </p:nvPicPr>
        <p:blipFill>
          <a:blip r:embed="rId2"/>
          <a:stretch>
            <a:fillRect/>
          </a:stretch>
        </p:blipFill>
        <p:spPr>
          <a:xfrm>
            <a:off x="0" y="438445"/>
            <a:ext cx="12192000" cy="5981109"/>
          </a:xfrm>
          <a:prstGeom prst="rect">
            <a:avLst/>
          </a:prstGeom>
        </p:spPr>
      </p:pic>
    </p:spTree>
    <p:extLst>
      <p:ext uri="{BB962C8B-B14F-4D97-AF65-F5344CB8AC3E}">
        <p14:creationId xmlns:p14="http://schemas.microsoft.com/office/powerpoint/2010/main" val="266006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A4036-3C41-8B57-4EF9-4030C35D3037}"/>
              </a:ext>
            </a:extLst>
          </p:cNvPr>
          <p:cNvSpPr>
            <a:spLocks noGrp="1"/>
          </p:cNvSpPr>
          <p:nvPr>
            <p:ph type="sldNum" sz="quarter" idx="4"/>
          </p:nvPr>
        </p:nvSpPr>
        <p:spPr/>
        <p:txBody>
          <a:bodyPr/>
          <a:lstStyle/>
          <a:p>
            <a:fld id="{07165E6F-54ED-4977-A15E-D44BE7238A65}" type="slidenum">
              <a:rPr lang="en-US" smtClean="0"/>
              <a:pPr/>
              <a:t>76</a:t>
            </a:fld>
            <a:endParaRPr lang="en-US" dirty="0"/>
          </a:p>
        </p:txBody>
      </p:sp>
      <p:sp>
        <p:nvSpPr>
          <p:cNvPr id="3" name="Title 2">
            <a:extLst>
              <a:ext uri="{FF2B5EF4-FFF2-40B4-BE49-F238E27FC236}">
                <a16:creationId xmlns:a16="http://schemas.microsoft.com/office/drawing/2014/main" id="{F2E9BC9A-5676-BFC6-4532-B312FCFCC37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9500F04-8DFF-9976-BD16-F41CF1BDA823}"/>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133DB4EF-6848-14F3-C01D-06D8E102DE39}"/>
              </a:ext>
            </a:extLst>
          </p:cNvPr>
          <p:cNvPicPr>
            <a:picLocks noChangeAspect="1"/>
          </p:cNvPicPr>
          <p:nvPr/>
        </p:nvPicPr>
        <p:blipFill>
          <a:blip r:embed="rId2"/>
          <a:stretch>
            <a:fillRect/>
          </a:stretch>
        </p:blipFill>
        <p:spPr>
          <a:xfrm>
            <a:off x="0" y="450801"/>
            <a:ext cx="12192000" cy="5956397"/>
          </a:xfrm>
          <a:prstGeom prst="rect">
            <a:avLst/>
          </a:prstGeom>
        </p:spPr>
      </p:pic>
    </p:spTree>
    <p:extLst>
      <p:ext uri="{BB962C8B-B14F-4D97-AF65-F5344CB8AC3E}">
        <p14:creationId xmlns:p14="http://schemas.microsoft.com/office/powerpoint/2010/main" val="164810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5FC889-C3A6-91A0-7885-5C2BB48A7343}"/>
              </a:ext>
            </a:extLst>
          </p:cNvPr>
          <p:cNvSpPr>
            <a:spLocks noGrp="1"/>
          </p:cNvSpPr>
          <p:nvPr>
            <p:ph type="sldNum" sz="quarter" idx="4"/>
          </p:nvPr>
        </p:nvSpPr>
        <p:spPr/>
        <p:txBody>
          <a:bodyPr/>
          <a:lstStyle/>
          <a:p>
            <a:fld id="{07165E6F-54ED-4977-A15E-D44BE7238A65}" type="slidenum">
              <a:rPr lang="en-US" smtClean="0"/>
              <a:pPr/>
              <a:t>77</a:t>
            </a:fld>
            <a:endParaRPr lang="en-US" dirty="0"/>
          </a:p>
        </p:txBody>
      </p:sp>
      <p:sp>
        <p:nvSpPr>
          <p:cNvPr id="3" name="Title 2">
            <a:extLst>
              <a:ext uri="{FF2B5EF4-FFF2-40B4-BE49-F238E27FC236}">
                <a16:creationId xmlns:a16="http://schemas.microsoft.com/office/drawing/2014/main" id="{7BCFB0EF-B474-CD0E-2A33-94201215588A}"/>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486F907-4DAF-1DDE-A5A9-A9197FE04302}"/>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AFC4CE33-F3C3-D071-B380-E293DF805CBA}"/>
              </a:ext>
            </a:extLst>
          </p:cNvPr>
          <p:cNvPicPr>
            <a:picLocks noChangeAspect="1"/>
          </p:cNvPicPr>
          <p:nvPr/>
        </p:nvPicPr>
        <p:blipFill>
          <a:blip r:embed="rId2"/>
          <a:stretch>
            <a:fillRect/>
          </a:stretch>
        </p:blipFill>
        <p:spPr>
          <a:xfrm>
            <a:off x="0" y="384375"/>
            <a:ext cx="12192000" cy="6089249"/>
          </a:xfrm>
          <a:prstGeom prst="rect">
            <a:avLst/>
          </a:prstGeom>
        </p:spPr>
      </p:pic>
    </p:spTree>
    <p:extLst>
      <p:ext uri="{BB962C8B-B14F-4D97-AF65-F5344CB8AC3E}">
        <p14:creationId xmlns:p14="http://schemas.microsoft.com/office/powerpoint/2010/main" val="298633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D052E9-E2F2-ACA9-4960-F8892C5A0B03}"/>
              </a:ext>
            </a:extLst>
          </p:cNvPr>
          <p:cNvSpPr>
            <a:spLocks noGrp="1"/>
          </p:cNvSpPr>
          <p:nvPr>
            <p:ph type="sldNum" sz="quarter" idx="4"/>
          </p:nvPr>
        </p:nvSpPr>
        <p:spPr/>
        <p:txBody>
          <a:bodyPr/>
          <a:lstStyle/>
          <a:p>
            <a:fld id="{07165E6F-54ED-4977-A15E-D44BE7238A65}" type="slidenum">
              <a:rPr lang="en-US" smtClean="0"/>
              <a:pPr/>
              <a:t>78</a:t>
            </a:fld>
            <a:endParaRPr lang="en-US" dirty="0"/>
          </a:p>
        </p:txBody>
      </p:sp>
      <p:sp>
        <p:nvSpPr>
          <p:cNvPr id="3" name="Title 2">
            <a:extLst>
              <a:ext uri="{FF2B5EF4-FFF2-40B4-BE49-F238E27FC236}">
                <a16:creationId xmlns:a16="http://schemas.microsoft.com/office/drawing/2014/main" id="{209A391F-2C8A-568A-3689-4B2C1C05885A}"/>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5E94228C-A298-C75B-333B-4D9FF0A032F4}"/>
              </a:ext>
            </a:extLst>
          </p:cNvPr>
          <p:cNvSpPr>
            <a:spLocks noGrp="1"/>
          </p:cNvSpPr>
          <p:nvPr>
            <p:ph type="body" sz="quarter" idx="15"/>
          </p:nvPr>
        </p:nvSpPr>
        <p:spPr/>
        <p:txBody>
          <a:bodyPr/>
          <a:lstStyle/>
          <a:p>
            <a:endParaRPr lang="en-US"/>
          </a:p>
        </p:txBody>
      </p:sp>
      <p:pic>
        <p:nvPicPr>
          <p:cNvPr id="12" name="Picture 11">
            <a:extLst>
              <a:ext uri="{FF2B5EF4-FFF2-40B4-BE49-F238E27FC236}">
                <a16:creationId xmlns:a16="http://schemas.microsoft.com/office/drawing/2014/main" id="{63B6F139-C1DB-C5DA-3F1A-83B5171F1C4E}"/>
              </a:ext>
            </a:extLst>
          </p:cNvPr>
          <p:cNvPicPr>
            <a:picLocks noChangeAspect="1"/>
          </p:cNvPicPr>
          <p:nvPr/>
        </p:nvPicPr>
        <p:blipFill>
          <a:blip r:embed="rId2"/>
          <a:stretch>
            <a:fillRect/>
          </a:stretch>
        </p:blipFill>
        <p:spPr>
          <a:xfrm>
            <a:off x="0" y="320888"/>
            <a:ext cx="12192000" cy="6216223"/>
          </a:xfrm>
          <a:prstGeom prst="rect">
            <a:avLst/>
          </a:prstGeom>
        </p:spPr>
      </p:pic>
    </p:spTree>
    <p:extLst>
      <p:ext uri="{BB962C8B-B14F-4D97-AF65-F5344CB8AC3E}">
        <p14:creationId xmlns:p14="http://schemas.microsoft.com/office/powerpoint/2010/main" val="24565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F1F6F-FA47-F75D-412B-B79EEA6B80EA}"/>
              </a:ext>
            </a:extLst>
          </p:cNvPr>
          <p:cNvSpPr>
            <a:spLocks noGrp="1"/>
          </p:cNvSpPr>
          <p:nvPr>
            <p:ph type="sldNum" sz="quarter" idx="4"/>
          </p:nvPr>
        </p:nvSpPr>
        <p:spPr/>
        <p:txBody>
          <a:bodyPr/>
          <a:lstStyle/>
          <a:p>
            <a:fld id="{07165E6F-54ED-4977-A15E-D44BE7238A65}" type="slidenum">
              <a:rPr lang="en-US" smtClean="0"/>
              <a:pPr/>
              <a:t>79</a:t>
            </a:fld>
            <a:endParaRPr lang="en-US" dirty="0"/>
          </a:p>
        </p:txBody>
      </p:sp>
      <p:sp>
        <p:nvSpPr>
          <p:cNvPr id="3" name="Title 2">
            <a:extLst>
              <a:ext uri="{FF2B5EF4-FFF2-40B4-BE49-F238E27FC236}">
                <a16:creationId xmlns:a16="http://schemas.microsoft.com/office/drawing/2014/main" id="{9CB524D0-CDC8-6B7F-DE8D-8068329E37D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3A1D826-9967-22DF-071F-B7E56F62B796}"/>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2951FD52-B47C-78F1-469D-A936E387D8BD}"/>
              </a:ext>
            </a:extLst>
          </p:cNvPr>
          <p:cNvPicPr>
            <a:picLocks noChangeAspect="1"/>
          </p:cNvPicPr>
          <p:nvPr/>
        </p:nvPicPr>
        <p:blipFill>
          <a:blip r:embed="rId2"/>
          <a:stretch>
            <a:fillRect/>
          </a:stretch>
        </p:blipFill>
        <p:spPr>
          <a:xfrm>
            <a:off x="0" y="511772"/>
            <a:ext cx="12192000" cy="5834455"/>
          </a:xfrm>
          <a:prstGeom prst="rect">
            <a:avLst/>
          </a:prstGeom>
        </p:spPr>
      </p:pic>
    </p:spTree>
    <p:extLst>
      <p:ext uri="{BB962C8B-B14F-4D97-AF65-F5344CB8AC3E}">
        <p14:creationId xmlns:p14="http://schemas.microsoft.com/office/powerpoint/2010/main" val="139043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C1D097-AE47-6CA5-4A3C-472B1612BC3F}"/>
              </a:ext>
            </a:extLst>
          </p:cNvPr>
          <p:cNvPicPr>
            <a:picLocks noChangeAspect="1"/>
          </p:cNvPicPr>
          <p:nvPr/>
        </p:nvPicPr>
        <p:blipFill>
          <a:blip r:embed="rId3"/>
          <a:stretch>
            <a:fillRect/>
          </a:stretch>
        </p:blipFill>
        <p:spPr>
          <a:xfrm>
            <a:off x="3576547" y="5237930"/>
            <a:ext cx="5300753" cy="1574284"/>
          </a:xfrm>
          <a:prstGeom prst="rect">
            <a:avLst/>
          </a:prstGeom>
        </p:spPr>
      </p:pic>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Transformers</a:t>
            </a:r>
          </a:p>
        </p:txBody>
      </p:sp>
      <p:pic>
        <p:nvPicPr>
          <p:cNvPr id="5" name="Picture 4">
            <a:extLst>
              <a:ext uri="{FF2B5EF4-FFF2-40B4-BE49-F238E27FC236}">
                <a16:creationId xmlns:a16="http://schemas.microsoft.com/office/drawing/2014/main" id="{B25C0976-C707-E688-5640-1BFFBA494143}"/>
              </a:ext>
            </a:extLst>
          </p:cNvPr>
          <p:cNvPicPr>
            <a:picLocks noChangeAspect="1"/>
          </p:cNvPicPr>
          <p:nvPr/>
        </p:nvPicPr>
        <p:blipFill rotWithShape="1">
          <a:blip r:embed="rId4"/>
          <a:srcRect b="1316"/>
          <a:stretch/>
        </p:blipFill>
        <p:spPr>
          <a:xfrm>
            <a:off x="4895850" y="285373"/>
            <a:ext cx="3962400" cy="4972428"/>
          </a:xfrm>
          <a:prstGeom prst="rect">
            <a:avLst/>
          </a:prstGeom>
        </p:spPr>
      </p:pic>
    </p:spTree>
    <p:extLst>
      <p:ext uri="{BB962C8B-B14F-4D97-AF65-F5344CB8AC3E}">
        <p14:creationId xmlns:p14="http://schemas.microsoft.com/office/powerpoint/2010/main" val="1620461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E7B473-1231-9D66-B62C-58A92804BFAC}"/>
              </a:ext>
            </a:extLst>
          </p:cNvPr>
          <p:cNvSpPr>
            <a:spLocks noGrp="1"/>
          </p:cNvSpPr>
          <p:nvPr>
            <p:ph type="sldNum" sz="quarter" idx="4"/>
          </p:nvPr>
        </p:nvSpPr>
        <p:spPr/>
        <p:txBody>
          <a:bodyPr/>
          <a:lstStyle/>
          <a:p>
            <a:fld id="{07165E6F-54ED-4977-A15E-D44BE7238A65}" type="slidenum">
              <a:rPr lang="en-US" smtClean="0"/>
              <a:pPr/>
              <a:t>80</a:t>
            </a:fld>
            <a:endParaRPr lang="en-US" dirty="0"/>
          </a:p>
        </p:txBody>
      </p:sp>
      <p:sp>
        <p:nvSpPr>
          <p:cNvPr id="3" name="Title 2">
            <a:extLst>
              <a:ext uri="{FF2B5EF4-FFF2-40B4-BE49-F238E27FC236}">
                <a16:creationId xmlns:a16="http://schemas.microsoft.com/office/drawing/2014/main" id="{9B946E52-2253-9D45-11C4-8F3538502ECD}"/>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98F9CE6-EC35-5A24-3D06-85B76FF107EB}"/>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42F1CF4B-A5F9-85BF-414C-1428E5E348B4}"/>
              </a:ext>
            </a:extLst>
          </p:cNvPr>
          <p:cNvPicPr>
            <a:picLocks noChangeAspect="1"/>
          </p:cNvPicPr>
          <p:nvPr/>
        </p:nvPicPr>
        <p:blipFill>
          <a:blip r:embed="rId2"/>
          <a:stretch>
            <a:fillRect/>
          </a:stretch>
        </p:blipFill>
        <p:spPr>
          <a:xfrm>
            <a:off x="0" y="446857"/>
            <a:ext cx="12192000" cy="5964286"/>
          </a:xfrm>
          <a:prstGeom prst="rect">
            <a:avLst/>
          </a:prstGeom>
        </p:spPr>
      </p:pic>
    </p:spTree>
    <p:extLst>
      <p:ext uri="{BB962C8B-B14F-4D97-AF65-F5344CB8AC3E}">
        <p14:creationId xmlns:p14="http://schemas.microsoft.com/office/powerpoint/2010/main" val="413195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5DB8B4-6F1C-7D38-81C8-A6D3A53F8E26}"/>
              </a:ext>
            </a:extLst>
          </p:cNvPr>
          <p:cNvSpPr>
            <a:spLocks noGrp="1"/>
          </p:cNvSpPr>
          <p:nvPr>
            <p:ph type="sldNum" sz="quarter" idx="4"/>
          </p:nvPr>
        </p:nvSpPr>
        <p:spPr/>
        <p:txBody>
          <a:bodyPr/>
          <a:lstStyle/>
          <a:p>
            <a:fld id="{07165E6F-54ED-4977-A15E-D44BE7238A65}" type="slidenum">
              <a:rPr lang="en-US" smtClean="0"/>
              <a:pPr/>
              <a:t>81</a:t>
            </a:fld>
            <a:endParaRPr lang="en-US" dirty="0"/>
          </a:p>
        </p:txBody>
      </p:sp>
      <p:sp>
        <p:nvSpPr>
          <p:cNvPr id="3" name="Title 2">
            <a:extLst>
              <a:ext uri="{FF2B5EF4-FFF2-40B4-BE49-F238E27FC236}">
                <a16:creationId xmlns:a16="http://schemas.microsoft.com/office/drawing/2014/main" id="{5D7293DE-49CC-F870-13E7-C9226D90731A}"/>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7A835A2-F073-0CB0-CD33-5D8C58902525}"/>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52187F76-3D91-754A-5CB3-D8C2EC49D302}"/>
              </a:ext>
            </a:extLst>
          </p:cNvPr>
          <p:cNvPicPr>
            <a:picLocks noChangeAspect="1"/>
          </p:cNvPicPr>
          <p:nvPr/>
        </p:nvPicPr>
        <p:blipFill>
          <a:blip r:embed="rId2"/>
          <a:stretch>
            <a:fillRect/>
          </a:stretch>
        </p:blipFill>
        <p:spPr>
          <a:xfrm>
            <a:off x="0" y="359120"/>
            <a:ext cx="12192000" cy="6139759"/>
          </a:xfrm>
          <a:prstGeom prst="rect">
            <a:avLst/>
          </a:prstGeom>
        </p:spPr>
      </p:pic>
    </p:spTree>
    <p:extLst>
      <p:ext uri="{BB962C8B-B14F-4D97-AF65-F5344CB8AC3E}">
        <p14:creationId xmlns:p14="http://schemas.microsoft.com/office/powerpoint/2010/main" val="72191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A82FA1-4301-EFCB-F0CB-B999E23FE7DB}"/>
              </a:ext>
            </a:extLst>
          </p:cNvPr>
          <p:cNvSpPr>
            <a:spLocks noGrp="1"/>
          </p:cNvSpPr>
          <p:nvPr>
            <p:ph type="sldNum" sz="quarter" idx="4"/>
          </p:nvPr>
        </p:nvSpPr>
        <p:spPr/>
        <p:txBody>
          <a:bodyPr/>
          <a:lstStyle/>
          <a:p>
            <a:fld id="{07165E6F-54ED-4977-A15E-D44BE7238A65}" type="slidenum">
              <a:rPr lang="en-US" smtClean="0"/>
              <a:pPr/>
              <a:t>82</a:t>
            </a:fld>
            <a:endParaRPr lang="en-US" dirty="0"/>
          </a:p>
        </p:txBody>
      </p:sp>
      <p:sp>
        <p:nvSpPr>
          <p:cNvPr id="3" name="Title 2">
            <a:extLst>
              <a:ext uri="{FF2B5EF4-FFF2-40B4-BE49-F238E27FC236}">
                <a16:creationId xmlns:a16="http://schemas.microsoft.com/office/drawing/2014/main" id="{799A01C1-9DFE-4A64-61B5-96F8C41850C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BCDF8D7-0875-B8DE-388D-6E267BEBA31D}"/>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206D36F0-FB8D-15AC-18B1-11BE89FDA408}"/>
              </a:ext>
            </a:extLst>
          </p:cNvPr>
          <p:cNvPicPr>
            <a:picLocks noChangeAspect="1"/>
          </p:cNvPicPr>
          <p:nvPr/>
        </p:nvPicPr>
        <p:blipFill>
          <a:blip r:embed="rId2"/>
          <a:stretch>
            <a:fillRect/>
          </a:stretch>
        </p:blipFill>
        <p:spPr>
          <a:xfrm>
            <a:off x="0" y="414605"/>
            <a:ext cx="12192000" cy="6028789"/>
          </a:xfrm>
          <a:prstGeom prst="rect">
            <a:avLst/>
          </a:prstGeom>
        </p:spPr>
      </p:pic>
    </p:spTree>
    <p:extLst>
      <p:ext uri="{BB962C8B-B14F-4D97-AF65-F5344CB8AC3E}">
        <p14:creationId xmlns:p14="http://schemas.microsoft.com/office/powerpoint/2010/main" val="376955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360110-459B-7AC7-F62B-B7686606A713}"/>
              </a:ext>
            </a:extLst>
          </p:cNvPr>
          <p:cNvSpPr>
            <a:spLocks noGrp="1"/>
          </p:cNvSpPr>
          <p:nvPr>
            <p:ph type="sldNum" sz="quarter" idx="4"/>
          </p:nvPr>
        </p:nvSpPr>
        <p:spPr/>
        <p:txBody>
          <a:bodyPr/>
          <a:lstStyle/>
          <a:p>
            <a:fld id="{07165E6F-54ED-4977-A15E-D44BE7238A65}" type="slidenum">
              <a:rPr lang="en-US" smtClean="0"/>
              <a:pPr/>
              <a:t>83</a:t>
            </a:fld>
            <a:endParaRPr lang="en-US" dirty="0"/>
          </a:p>
        </p:txBody>
      </p:sp>
      <p:sp>
        <p:nvSpPr>
          <p:cNvPr id="3" name="Title 2">
            <a:extLst>
              <a:ext uri="{FF2B5EF4-FFF2-40B4-BE49-F238E27FC236}">
                <a16:creationId xmlns:a16="http://schemas.microsoft.com/office/drawing/2014/main" id="{F8318433-7D0C-BC7D-01F3-5C35068F9A0B}"/>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16D644E-C0FA-28F8-C50C-DB7A543EA00B}"/>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97FCD83B-29F4-F399-84BB-ADC27C0EB423}"/>
              </a:ext>
            </a:extLst>
          </p:cNvPr>
          <p:cNvPicPr>
            <a:picLocks noChangeAspect="1"/>
          </p:cNvPicPr>
          <p:nvPr/>
        </p:nvPicPr>
        <p:blipFill>
          <a:blip r:embed="rId2"/>
          <a:stretch>
            <a:fillRect/>
          </a:stretch>
        </p:blipFill>
        <p:spPr>
          <a:xfrm>
            <a:off x="0" y="435247"/>
            <a:ext cx="12192000" cy="5987506"/>
          </a:xfrm>
          <a:prstGeom prst="rect">
            <a:avLst/>
          </a:prstGeom>
        </p:spPr>
      </p:pic>
    </p:spTree>
    <p:extLst>
      <p:ext uri="{BB962C8B-B14F-4D97-AF65-F5344CB8AC3E}">
        <p14:creationId xmlns:p14="http://schemas.microsoft.com/office/powerpoint/2010/main" val="357127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5B4A03-D7A0-609A-9AA6-F6775B18600C}"/>
              </a:ext>
            </a:extLst>
          </p:cNvPr>
          <p:cNvSpPr>
            <a:spLocks noGrp="1"/>
          </p:cNvSpPr>
          <p:nvPr>
            <p:ph type="sldNum" sz="quarter" idx="4"/>
          </p:nvPr>
        </p:nvSpPr>
        <p:spPr/>
        <p:txBody>
          <a:bodyPr/>
          <a:lstStyle/>
          <a:p>
            <a:fld id="{07165E6F-54ED-4977-A15E-D44BE7238A65}" type="slidenum">
              <a:rPr lang="en-US" smtClean="0"/>
              <a:pPr/>
              <a:t>84</a:t>
            </a:fld>
            <a:endParaRPr lang="en-US" dirty="0"/>
          </a:p>
        </p:txBody>
      </p:sp>
      <p:sp>
        <p:nvSpPr>
          <p:cNvPr id="3" name="Title 2">
            <a:extLst>
              <a:ext uri="{FF2B5EF4-FFF2-40B4-BE49-F238E27FC236}">
                <a16:creationId xmlns:a16="http://schemas.microsoft.com/office/drawing/2014/main" id="{8092083B-3579-F611-51AA-0A325B87323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DC574978-C319-8B68-407A-FB14B297EE15}"/>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0CB0C4A5-3F3F-3D5F-2AE1-5C679C361542}"/>
              </a:ext>
            </a:extLst>
          </p:cNvPr>
          <p:cNvPicPr>
            <a:picLocks noChangeAspect="1"/>
          </p:cNvPicPr>
          <p:nvPr/>
        </p:nvPicPr>
        <p:blipFill>
          <a:blip r:embed="rId2"/>
          <a:stretch>
            <a:fillRect/>
          </a:stretch>
        </p:blipFill>
        <p:spPr>
          <a:xfrm>
            <a:off x="0" y="405027"/>
            <a:ext cx="12192000" cy="6047946"/>
          </a:xfrm>
          <a:prstGeom prst="rect">
            <a:avLst/>
          </a:prstGeom>
        </p:spPr>
      </p:pic>
    </p:spTree>
    <p:extLst>
      <p:ext uri="{BB962C8B-B14F-4D97-AF65-F5344CB8AC3E}">
        <p14:creationId xmlns:p14="http://schemas.microsoft.com/office/powerpoint/2010/main" val="54008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083FE8-EC8B-0D81-BB18-2F9D99AAEE49}"/>
              </a:ext>
            </a:extLst>
          </p:cNvPr>
          <p:cNvSpPr>
            <a:spLocks noGrp="1"/>
          </p:cNvSpPr>
          <p:nvPr>
            <p:ph type="sldNum" sz="quarter" idx="4"/>
          </p:nvPr>
        </p:nvSpPr>
        <p:spPr/>
        <p:txBody>
          <a:bodyPr/>
          <a:lstStyle/>
          <a:p>
            <a:fld id="{07165E6F-54ED-4977-A15E-D44BE7238A65}" type="slidenum">
              <a:rPr lang="en-US" smtClean="0"/>
              <a:pPr/>
              <a:t>85</a:t>
            </a:fld>
            <a:endParaRPr lang="en-US" dirty="0"/>
          </a:p>
        </p:txBody>
      </p:sp>
      <p:sp>
        <p:nvSpPr>
          <p:cNvPr id="3" name="Title 2">
            <a:extLst>
              <a:ext uri="{FF2B5EF4-FFF2-40B4-BE49-F238E27FC236}">
                <a16:creationId xmlns:a16="http://schemas.microsoft.com/office/drawing/2014/main" id="{682ED78D-9952-D2A0-BA82-14938433104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16063707-717E-96C6-00BA-23EB532DA443}"/>
              </a:ext>
            </a:extLst>
          </p:cNvPr>
          <p:cNvSpPr>
            <a:spLocks noGrp="1"/>
          </p:cNvSpPr>
          <p:nvPr>
            <p:ph type="body" sz="quarter" idx="15"/>
          </p:nvPr>
        </p:nvSpPr>
        <p:spPr/>
        <p:txBody>
          <a:bodyPr/>
          <a:lstStyle/>
          <a:p>
            <a:endParaRPr lang="en-US"/>
          </a:p>
        </p:txBody>
      </p:sp>
      <p:pic>
        <p:nvPicPr>
          <p:cNvPr id="6" name="Picture 5">
            <a:extLst>
              <a:ext uri="{FF2B5EF4-FFF2-40B4-BE49-F238E27FC236}">
                <a16:creationId xmlns:a16="http://schemas.microsoft.com/office/drawing/2014/main" id="{B7FFFCFF-449D-EBC5-4DB2-FE8F621C5769}"/>
              </a:ext>
            </a:extLst>
          </p:cNvPr>
          <p:cNvPicPr>
            <a:picLocks noChangeAspect="1"/>
          </p:cNvPicPr>
          <p:nvPr/>
        </p:nvPicPr>
        <p:blipFill>
          <a:blip r:embed="rId3"/>
          <a:stretch>
            <a:fillRect/>
          </a:stretch>
        </p:blipFill>
        <p:spPr>
          <a:xfrm>
            <a:off x="0" y="281906"/>
            <a:ext cx="12192000" cy="6294188"/>
          </a:xfrm>
          <a:prstGeom prst="rect">
            <a:avLst/>
          </a:prstGeom>
        </p:spPr>
      </p:pic>
    </p:spTree>
    <p:extLst>
      <p:ext uri="{BB962C8B-B14F-4D97-AF65-F5344CB8AC3E}">
        <p14:creationId xmlns:p14="http://schemas.microsoft.com/office/powerpoint/2010/main" val="32382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165E6F-54ED-4977-A15E-D44BE7238A65}"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7" name="Title 6"/>
          <p:cNvSpPr>
            <a:spLocks noGrp="1"/>
          </p:cNvSpPr>
          <p:nvPr>
            <p:ph type="title"/>
          </p:nvPr>
        </p:nvSpPr>
        <p:spPr>
          <a:xfrm>
            <a:off x="694944" y="466347"/>
            <a:ext cx="10811256" cy="495761"/>
          </a:xfrm>
        </p:spPr>
        <p:txBody>
          <a:bodyPr/>
          <a:lstStyle/>
          <a:p>
            <a:r>
              <a:rPr lang="en-US" dirty="0"/>
              <a:t>Transformers</a:t>
            </a:r>
          </a:p>
        </p:txBody>
      </p:sp>
      <p:pic>
        <p:nvPicPr>
          <p:cNvPr id="5" name="Picture 4">
            <a:extLst>
              <a:ext uri="{FF2B5EF4-FFF2-40B4-BE49-F238E27FC236}">
                <a16:creationId xmlns:a16="http://schemas.microsoft.com/office/drawing/2014/main" id="{B25C0976-C707-E688-5640-1BFFBA494143}"/>
              </a:ext>
            </a:extLst>
          </p:cNvPr>
          <p:cNvPicPr>
            <a:picLocks noChangeAspect="1"/>
          </p:cNvPicPr>
          <p:nvPr/>
        </p:nvPicPr>
        <p:blipFill rotWithShape="1">
          <a:blip r:embed="rId3"/>
          <a:srcRect b="1316"/>
          <a:stretch/>
        </p:blipFill>
        <p:spPr>
          <a:xfrm>
            <a:off x="4895850" y="285373"/>
            <a:ext cx="3962400" cy="4972428"/>
          </a:xfrm>
          <a:prstGeom prst="rect">
            <a:avLst/>
          </a:prstGeom>
        </p:spPr>
      </p:pic>
      <p:pic>
        <p:nvPicPr>
          <p:cNvPr id="2" name="Picture 1">
            <a:extLst>
              <a:ext uri="{FF2B5EF4-FFF2-40B4-BE49-F238E27FC236}">
                <a16:creationId xmlns:a16="http://schemas.microsoft.com/office/drawing/2014/main" id="{AB2BC700-CC0F-0044-55E3-F5705850ABEB}"/>
              </a:ext>
            </a:extLst>
          </p:cNvPr>
          <p:cNvPicPr>
            <a:picLocks noChangeAspect="1"/>
          </p:cNvPicPr>
          <p:nvPr/>
        </p:nvPicPr>
        <p:blipFill>
          <a:blip r:embed="rId4"/>
          <a:stretch>
            <a:fillRect/>
          </a:stretch>
        </p:blipFill>
        <p:spPr>
          <a:xfrm>
            <a:off x="3392559" y="5225605"/>
            <a:ext cx="5522024" cy="1632395"/>
          </a:xfrm>
          <a:prstGeom prst="rect">
            <a:avLst/>
          </a:prstGeom>
        </p:spPr>
      </p:pic>
    </p:spTree>
    <p:extLst>
      <p:ext uri="{BB962C8B-B14F-4D97-AF65-F5344CB8AC3E}">
        <p14:creationId xmlns:p14="http://schemas.microsoft.com/office/powerpoint/2010/main" val="3768972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Raytheon Technologies Proprietary&#10;This document does not contain technology or technical data controlled under either the U.S. International Traffic in Arms Regulations or the U.S. Export Administration Regulations."/>
  <p:tag name="BJHEADERFOOTERTEXTMARKING" val="Raytheon Technologies Proprietary&#10;This document does not contain technology or technical data controlled under either the U.S. International Traffic in Arms Regulations or the U.S. Export Administration Regulations."/>
</p:tagLst>
</file>

<file path=ppt/theme/theme1.xml><?xml version="1.0" encoding="utf-8"?>
<a:theme xmlns:a="http://schemas.openxmlformats.org/drawingml/2006/main" name="RTX Masters: Covers">
  <a:themeElements>
    <a:clrScheme name="1: RTX PRIMARY PALETT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X-PPT-Template.potx" id="{12F1D7A2-8B07-461D-9F49-BCABC9C5FDD1}" vid="{3D2EC3D3-B8DA-45EF-BCBE-3C20CBA0B679}"/>
    </a:ext>
  </a:extLst>
</a:theme>
</file>

<file path=ppt/theme/theme2.xml><?xml version="1.0" encoding="utf-8"?>
<a:theme xmlns:a="http://schemas.openxmlformats.org/drawingml/2006/main" name="RTX Masters: Content">
  <a:themeElements>
    <a:clrScheme name="RTX ACCENT COLORS">
      <a:dk1>
        <a:sysClr val="windowText" lastClr="000000"/>
      </a:dk1>
      <a:lt1>
        <a:sysClr val="window" lastClr="FFFFFF"/>
      </a:lt1>
      <a:dk2>
        <a:srgbClr val="CE1126"/>
      </a:dk2>
      <a:lt2>
        <a:srgbClr val="E0E1DD"/>
      </a:lt2>
      <a:accent1>
        <a:srgbClr val="616365"/>
      </a:accent1>
      <a:accent2>
        <a:srgbClr val="B7A99A"/>
      </a:accent2>
      <a:accent3>
        <a:srgbClr val="7BA7BC"/>
      </a:accent3>
      <a:accent4>
        <a:srgbClr val="EFB661"/>
      </a:accent4>
      <a:accent5>
        <a:srgbClr val="908CC2"/>
      </a:accent5>
      <a:accent6>
        <a:srgbClr val="9ABEC0"/>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X-PPT-Template.potx" id="{12F1D7A2-8B07-461D-9F49-BCABC9C5FDD1}" vid="{818B96F1-FFA6-44BB-8E3A-463EBF87FD7C}"/>
    </a:ext>
  </a:extLst>
</a:theme>
</file>

<file path=ppt/theme/theme3.xml><?xml version="1.0" encoding="utf-8"?>
<a:theme xmlns:a="http://schemas.openxmlformats.org/drawingml/2006/main" name="RTX Masters: Section Breakers">
  <a:themeElements>
    <a:clrScheme name="RTX GRAYSCALE">
      <a:dk1>
        <a:sysClr val="windowText" lastClr="000000"/>
      </a:dk1>
      <a:lt1>
        <a:sysClr val="window" lastClr="FFFFFF"/>
      </a:lt1>
      <a:dk2>
        <a:srgbClr val="CE1126"/>
      </a:dk2>
      <a:lt2>
        <a:srgbClr val="FFFFFF"/>
      </a:lt2>
      <a:accent1>
        <a:srgbClr val="000000"/>
      </a:accent1>
      <a:accent2>
        <a:srgbClr val="63666A"/>
      </a:accent2>
      <a:accent3>
        <a:srgbClr val="B1B3B3"/>
      </a:accent3>
      <a:accent4>
        <a:srgbClr val="D9D9D6"/>
      </a:accent4>
      <a:accent5>
        <a:srgbClr val="F7F7F7"/>
      </a:accent5>
      <a:accent6>
        <a:srgbClr val="FFFFFF"/>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X-PPT-Template.potx" id="{12F1D7A2-8B07-461D-9F49-BCABC9C5FDD1}" vid="{8A2842C9-004E-4844-AB44-68010000A2B5}"/>
    </a:ext>
  </a:extLst>
</a:theme>
</file>

<file path=ppt/theme/theme4.xml><?xml version="1.0" encoding="utf-8"?>
<a:theme xmlns:a="http://schemas.openxmlformats.org/drawingml/2006/main" name="RTX Brand Guidelines">
  <a:themeElements>
    <a:clrScheme name="2: RTX SECONDARY PALETTE">
      <a:dk1>
        <a:sysClr val="windowText" lastClr="000000"/>
      </a:dk1>
      <a:lt1>
        <a:sysClr val="window" lastClr="FFFFFF"/>
      </a:lt1>
      <a:dk2>
        <a:srgbClr val="CE1126"/>
      </a:dk2>
      <a:lt2>
        <a:srgbClr val="E0E1DD"/>
      </a:lt2>
      <a:accent1>
        <a:srgbClr val="616365"/>
      </a:accent1>
      <a:accent2>
        <a:srgbClr val="B7A99A"/>
      </a:accent2>
      <a:accent3>
        <a:srgbClr val="7BA7BC"/>
      </a:accent3>
      <a:accent4>
        <a:srgbClr val="EFB661"/>
      </a:accent4>
      <a:accent5>
        <a:srgbClr val="908CC2"/>
      </a:accent5>
      <a:accent6>
        <a:srgbClr val="9ABEC0"/>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X-PPT-Template.potx" id="{12F1D7A2-8B07-461D-9F49-BCABC9C5FDD1}" vid="{B7430FA7-E19C-4547-A28E-4240CB711EA6}"/>
    </a:ext>
  </a:extLst>
</a:theme>
</file>

<file path=ppt/theme/theme5.xml><?xml version="1.0" encoding="utf-8"?>
<a:theme xmlns:a="http://schemas.openxmlformats.org/drawingml/2006/main" name="Office Theme">
  <a:themeElements>
    <a:clrScheme name="RTX Colors">
      <a:dk1>
        <a:sysClr val="windowText" lastClr="000000"/>
      </a:dk1>
      <a:lt1>
        <a:sysClr val="window" lastClr="FFFFFF"/>
      </a:lt1>
      <a:dk2>
        <a:srgbClr val="CE1126"/>
      </a:dk2>
      <a:lt2>
        <a:srgbClr val="FFFFFF"/>
      </a:lt2>
      <a:accent1>
        <a:srgbClr val="000000"/>
      </a:accent1>
      <a:accent2>
        <a:srgbClr val="464648"/>
      </a:accent2>
      <a:accent3>
        <a:srgbClr val="6B6B6D"/>
      </a:accent3>
      <a:accent4>
        <a:srgbClr val="89898A"/>
      </a:accent4>
      <a:accent5>
        <a:srgbClr val="B8B8B9"/>
      </a:accent5>
      <a:accent6>
        <a:srgbClr val="D4D4D5"/>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RTX Colors">
      <a:dk1>
        <a:sysClr val="windowText" lastClr="000000"/>
      </a:dk1>
      <a:lt1>
        <a:sysClr val="window" lastClr="FFFFFF"/>
      </a:lt1>
      <a:dk2>
        <a:srgbClr val="CE1126"/>
      </a:dk2>
      <a:lt2>
        <a:srgbClr val="FFFFFF"/>
      </a:lt2>
      <a:accent1>
        <a:srgbClr val="000000"/>
      </a:accent1>
      <a:accent2>
        <a:srgbClr val="464648"/>
      </a:accent2>
      <a:accent3>
        <a:srgbClr val="6B6B6D"/>
      </a:accent3>
      <a:accent4>
        <a:srgbClr val="89898A"/>
      </a:accent4>
      <a:accent5>
        <a:srgbClr val="B8B8B9"/>
      </a:accent5>
      <a:accent6>
        <a:srgbClr val="D4D4D5"/>
      </a:accent6>
      <a:hlink>
        <a:srgbClr val="CE1126"/>
      </a:hlink>
      <a:folHlink>
        <a:srgbClr val="000000"/>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sisl xmlns:xsi="http://www.w3.org/2001/XMLSchema-instance" xmlns:xsd="http://www.w3.org/2001/XMLSchema" xmlns="http://www.boldonjames.com/2008/01/sie/internal/label" sislVersion="0" policy="cde53ac1-bf5f-4aae-9cf1-07509e23a4b0" origin="defaultValue">
  <element uid="bba94c65-ac3d-4f34-b2e1-8de11ef6f01c" value=""/>
</sis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VVNcbnJwMDI0MTU4MjwvVXNlck5hbWU+PERhdGVUaW1lPjIvMTIvMjAyMCAyOjQ5OjE3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bnJwMDI0MTU4MjwvVXNlck5hbWU+PERhdGVUaW1lPjIvMTIvMjAyMCAzOjAzOjA5IFBNPC9EYXRlVGltZT48TGFiZWxTdHJpbmc+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yLzIwMjAgMzoyODo1NyBQTTwvRGF0ZVRpbWU+PExhYmVsU3RyaW5nPk9yaWdpbiBKdXJpc2RpY3Rpb246IFVTICB8IFJheXRoZW9uIFByb3ByaWV0YXJ5IHwgUGVyIEN1cnJlbnQgUmF5dGhlb24gUG9saWN5IChSUC1PR0MtMDM1KSB8IFVTLUlUQVIgQ29udHJvbGx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yLzE0LzIwMjAgNDo0Mjo0NCBQTTwvRGF0ZVRpbWU+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0LzIwMjAgNjoyOTozNC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VVNcbnJwMDI0MTU4MjwvVXNlck5hbWU+PERhdGVUaW1lPjIvMTgvMjAyMCA0OjU4OjI4IFBNPC9EYXRlVGltZT48TGFiZWxTdHJpbmc+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zLzcvMjAyMCA4OjIzOjM2IFBNPC9EYXRlVGltZT48TGFiZWxTdHJpbmc+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y83LzIwMjAgODoyNDo0OS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PC9zaXNsPjxVc2VyTmFtZT5VU1wxMTAzMDg1PC9Vc2VyTmFtZT48RGF0ZVRpbWU+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gLz48VXNlck5hbWU+VVNcMTEwMzA4NTwvVXNlck5hbWU+PERhdGVUaW1lPjMvMTMvMjAyMCAxMDowMjo0NC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L3Npc2w+PFVzZXJOYW1lPlVTXG5ycDAyNDE1ODI8L1VzZXJOYW1lPjxEYXRlVGltZT4zLzIzLzIwMjAgNzo1ODoxOSBQTTwvRGF0ZVRpbWU+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VVNcbnJwMDI0MTU4MjwvVXNlck5hbWU+PERhdGVUaW1lPjMvMjMvMjAyMCA4OjQ4OjA4IFBNPC9EYXRlVGltZT48TGFiZWxTdHJpbmc+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My8yMy8yMDIwIDEwOjE1OjQw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G5ycDAyNDE1ODI8L1VzZXJOYW1lPjxEYXRlVGltZT40LzIwLzIwMjAgNDoyOToyMyBQTTwvRGF0ZVRpbWU+PExhYmVsU3RyaW5nPk9yaWdpbiBKdXJpc2RpY3Rpb246IFVTIDwvTGFiZWxTdHJpbmc+PC9pdGVtPjxpdGVtPjxzaXNsIHNpc2xWZXJzaW9uPSIwIiBwb2xpY3k9ImNkZTUzYWMxLWJmNWYtNGFhZS05Y2YxLTA3NTA5ZTIzYTRiMCIgb3JpZ2luPSJ1c2VyU2VsZWN0ZWQiIC8+PFVzZXJOYW1lPlVTXDExMDMwODU8L1VzZXJOYW1lPjxEYXRlVGltZT40LzIwLzIwMjAgNjozMjo1MCBQTTwvRGF0ZVRpbWU+PExhYmVsU3RyaW5nPlRoaXMgYXJ0aWZhY3QgaGFzIG5vIGNsYXNzaWZpY2F0aW9uLjwvTGFiZWxTdHJpbmc+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PC9zaXNsPjxVc2VyTmFtZT5VU1xucnAwMjQxNTgyPC9Vc2VyTmFtZT48RGF0ZVRpbWU+NS8xOC8yMDIwIDM6MDc6NDMgUE08L0RhdGVUaW1lPjxMYWJlbFN0cmluZz5PcmlnaW4gSnVyaXNkaWN0aW9uOiBVUyA8L0xhYmVsU3RyaW5nPjwvaXRlbT48L2xhYmVsSGlzdG9yeT4=</Value>
</WrappedLabelHistory>
</file>

<file path=customXml/item4.xml><?xml version="1.0" encoding="utf-8"?>
<ct:contentTypeSchema xmlns:ct="http://schemas.microsoft.com/office/2006/metadata/contentType" xmlns:ma="http://schemas.microsoft.com/office/2006/metadata/properties/metaAttributes" ct:_="" ma:_="" ma:contentTypeName="Document" ma:contentTypeID="0x010100A78CAA6B75BCE64E8A60BE7B73913625" ma:contentTypeVersion="14" ma:contentTypeDescription="Create a new document." ma:contentTypeScope="" ma:versionID="3115f848c259192099852811cf9c07b5">
  <xsd:schema xmlns:xsd="http://www.w3.org/2001/XMLSchema" xmlns:xs="http://www.w3.org/2001/XMLSchema" xmlns:p="http://schemas.microsoft.com/office/2006/metadata/properties" xmlns:ns1="http://schemas.microsoft.com/sharepoint/v3" xmlns:ns2="65fb2c6e-bf85-4da0-bb95-de941343ac89" xmlns:ns3="a572a3db-8271-4484-8a10-138a195b6c69" targetNamespace="http://schemas.microsoft.com/office/2006/metadata/properties" ma:root="true" ma:fieldsID="ecc25e31b93953a64b561a4b43a85813" ns1:_="" ns2:_="" ns3:_="">
    <xsd:import namespace="http://schemas.microsoft.com/sharepoint/v3"/>
    <xsd:import namespace="65fb2c6e-bf85-4da0-bb95-de941343ac89"/>
    <xsd:import namespace="a572a3db-8271-4484-8a10-138a195b6c6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VIOL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5fb2c6e-bf85-4da0-bb95-de941343ac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VIOLATION" ma:index="18" nillable="true" ma:displayName="VIOLATION" ma:internalName="VIOLATION">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a5da18db-0dbb-493a-8358-0ebfa2dc996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72a3db-8271-4484-8a10-138a195b6c6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8a9aed1d-a9db-4e8d-808e-c4b97f1781b4}" ma:internalName="TaxCatchAll" ma:showField="CatchAllData" ma:web="a572a3db-8271-4484-8a10-138a195b6c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a572a3db-8271-4484-8a10-138a195b6c69" xsi:nil="true"/>
    <_ip_UnifiedCompliancePolicyProperties xmlns="http://schemas.microsoft.com/sharepoint/v3" xsi:nil="true"/>
    <VIOLATION xmlns="65fb2c6e-bf85-4da0-bb95-de941343ac89" xsi:nil="true"/>
    <lcf76f155ced4ddcb4097134ff3c332f xmlns="65fb2c6e-bf85-4da0-bb95-de941343ac8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C309938-E4B6-4B21-8D42-BA3B8450CC76}">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ABD82A34-5142-49C8-9102-730250FF7E76}">
  <ds:schemaRefs>
    <ds:schemaRef ds:uri="http://schemas.microsoft.com/sharepoint/v3/contenttype/forms"/>
  </ds:schemaRefs>
</ds:datastoreItem>
</file>

<file path=customXml/itemProps3.xml><?xml version="1.0" encoding="utf-8"?>
<ds:datastoreItem xmlns:ds="http://schemas.openxmlformats.org/officeDocument/2006/customXml" ds:itemID="{F1B3D25F-3DA0-40EE-A712-C338F5A355AA}">
  <ds:schemaRefs>
    <ds:schemaRef ds:uri="http://www.w3.org/2001/XMLSchema"/>
    <ds:schemaRef ds:uri="http://www.boldonjames.com/2016/02/Classifier/internal/wrappedLabelHistory"/>
  </ds:schemaRefs>
</ds:datastoreItem>
</file>

<file path=customXml/itemProps4.xml><?xml version="1.0" encoding="utf-8"?>
<ds:datastoreItem xmlns:ds="http://schemas.openxmlformats.org/officeDocument/2006/customXml" ds:itemID="{8155584C-94C5-4271-AEDC-52D3998ECC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5fb2c6e-bf85-4da0-bb95-de941343ac89"/>
    <ds:schemaRef ds:uri="a572a3db-8271-4484-8a10-138a195b6c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2A47044-34F8-436F-846D-6B066C54A718}">
  <ds:schemaRefs>
    <ds:schemaRef ds:uri="http://purl.org/dc/term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702ed9bf-c1a0-4bd3-9ebe-49e4fef52273"/>
    <ds:schemaRef ds:uri="http://purl.org/dc/dcmitype/"/>
    <ds:schemaRef ds:uri="http://schemas.microsoft.com/sharepoint/v3"/>
    <ds:schemaRef ds:uri="a572a3db-8271-4484-8a10-138a195b6c69"/>
    <ds:schemaRef ds:uri="65fb2c6e-bf85-4da0-bb95-de941343ac89"/>
  </ds:schemaRefs>
</ds:datastoreItem>
</file>

<file path=docMetadata/LabelInfo.xml><?xml version="1.0" encoding="utf-8"?>
<clbl:labelList xmlns:clbl="http://schemas.microsoft.com/office/2020/mipLabelMetadata">
  <clbl:label id="{4447dd6a-a4a1-440b-a6a3-9124ef1ee017}" enabled="1" method="Privileged" siteId="{7a18110d-ef9b-4274-acef-e62ab0fe28ed}" contentBits="0" removed="0"/>
</clbl:labelList>
</file>

<file path=docProps/app.xml><?xml version="1.0" encoding="utf-8"?>
<Properties xmlns="http://schemas.openxmlformats.org/officeDocument/2006/extended-properties" xmlns:vt="http://schemas.openxmlformats.org/officeDocument/2006/docPropsVTypes">
  <Template>RTX Masters: Covers</Template>
  <TotalTime>60190</TotalTime>
  <Words>9684</Words>
  <Application>Microsoft Office PowerPoint</Application>
  <PresentationFormat>Widescreen</PresentationFormat>
  <Paragraphs>688</Paragraphs>
  <Slides>85</Slides>
  <Notes>42</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85</vt:i4>
      </vt:variant>
    </vt:vector>
  </HeadingPairs>
  <TitlesOfParts>
    <vt:vector size="103" baseType="lpstr">
      <vt:lpstr>Arial</vt:lpstr>
      <vt:lpstr>Calibri</vt:lpstr>
      <vt:lpstr>Californian FB</vt:lpstr>
      <vt:lpstr>Cambria Math</vt:lpstr>
      <vt:lpstr>Courier New</vt:lpstr>
      <vt:lpstr>Google Sans</vt:lpstr>
      <vt:lpstr>inherit</vt:lpstr>
      <vt:lpstr>Inter</vt:lpstr>
      <vt:lpstr>Lato-Regular</vt:lpstr>
      <vt:lpstr>Optimistic Text</vt:lpstr>
      <vt:lpstr>Roboto</vt:lpstr>
      <vt:lpstr>Segoe UI</vt:lpstr>
      <vt:lpstr>Source Sans Pro</vt:lpstr>
      <vt:lpstr>RTX Masters: Covers</vt:lpstr>
      <vt:lpstr>RTX Masters: Content</vt:lpstr>
      <vt:lpstr>RTX Masters: Section Breakers</vt:lpstr>
      <vt:lpstr>RTX Brand Guidelines</vt:lpstr>
      <vt:lpstr>think-cell Slide</vt:lpstr>
      <vt:lpstr>LLM Knowledge Share</vt:lpstr>
      <vt:lpstr>LLM Knowledge Share</vt:lpstr>
      <vt:lpstr>Large Language Models – LLMs </vt:lpstr>
      <vt:lpstr>LLMs - Embeddings</vt:lpstr>
      <vt:lpstr>Embeddings</vt:lpstr>
      <vt:lpstr>Embeddings</vt:lpstr>
      <vt:lpstr>Transformers</vt:lpstr>
      <vt:lpstr>Transformers</vt:lpstr>
      <vt:lpstr>Transformers</vt:lpstr>
      <vt:lpstr>Transformers</vt:lpstr>
      <vt:lpstr>Transformers</vt:lpstr>
      <vt:lpstr>Transformers</vt:lpstr>
      <vt:lpstr>Encoder Only – Autoencoding Models</vt:lpstr>
      <vt:lpstr>Decoder Only – Autoregressive Models</vt:lpstr>
      <vt:lpstr>LLMs - Transformers</vt:lpstr>
      <vt:lpstr>Transformers Training Data</vt:lpstr>
      <vt:lpstr>LLM Improvements</vt:lpstr>
      <vt:lpstr>LLM Configuration Tuning </vt:lpstr>
      <vt:lpstr>LLM Configuration Tuning </vt:lpstr>
      <vt:lpstr>LLM Configuration Tuning </vt:lpstr>
      <vt:lpstr>LLM Configuration Tuning </vt:lpstr>
      <vt:lpstr>LLM Configuration Tuning </vt:lpstr>
      <vt:lpstr>Fine-tuning LLM</vt:lpstr>
      <vt:lpstr>Retrieval Augmented Generation (RAG)</vt:lpstr>
      <vt:lpstr>Data Preparation for RAG  </vt:lpstr>
      <vt:lpstr>Data Preparation for RAG </vt:lpstr>
      <vt:lpstr>RAG – Vector Databases </vt:lpstr>
      <vt:lpstr>Retrieval Augmented Generation (RAG)</vt:lpstr>
      <vt:lpstr>RAG with a Vector Store </vt:lpstr>
      <vt:lpstr>LLM – Summary </vt:lpstr>
      <vt:lpstr>PowerPoint Presentation</vt:lpstr>
      <vt:lpstr>Backup</vt:lpstr>
      <vt:lpstr>PowerPoint Presentation</vt:lpstr>
      <vt:lpstr>PowerPoint Presentation</vt:lpstr>
      <vt:lpstr>PowerPoint Presentation</vt:lpstr>
      <vt:lpstr>PowerPoint Presentation</vt:lpstr>
      <vt:lpstr>Vector Databases/Datastores</vt:lpstr>
      <vt:lpstr>PowerPoint Presentation</vt:lpstr>
      <vt:lpstr>PowerPoint Presentation</vt:lpstr>
      <vt:lpstr>Semantic Search</vt:lpstr>
      <vt:lpstr>PowerPoint Presentation</vt:lpstr>
      <vt:lpstr>PowerPoint Presentation</vt:lpstr>
      <vt:lpstr>PowerPoint Presentation</vt:lpstr>
      <vt:lpstr>LLMs - Embeddings</vt:lpstr>
      <vt:lpstr>LLMs</vt:lpstr>
      <vt:lpstr>LLMs - Embeddings</vt:lpstr>
      <vt:lpstr>NLP Problems</vt:lpstr>
      <vt:lpstr>LLM Prompt Tuning</vt:lpstr>
      <vt:lpstr>PowerPoint Presentation</vt:lpstr>
      <vt:lpstr>LLM in HuggingFace</vt:lpstr>
      <vt:lpstr>LLMs History</vt:lpstr>
      <vt:lpstr>LLMs by Size</vt:lpstr>
      <vt:lpstr>LLM Training Data Example for BloombergGPT</vt:lpstr>
      <vt:lpstr>LLM in HuggingFace</vt:lpstr>
      <vt:lpstr>LLM Softmax</vt:lpstr>
      <vt:lpstr>LangChain Going beyond simple model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RTX EDX | Applied Data Services</dc:title>
  <dc:subject>[rtnipcontrolcode:rtnipcontrolcodenone||rtnexportcontrolcountry:usa|rtnexportcontrolcode:rtnexportcontrolcodenone||]</dc:subject>
  <dc:creator>Makovoz, David      RTX</dc:creator>
  <cp:keywords>RTX Template 2020. v 4.0</cp:keywords>
  <dc:description>Updated May 11, 2020</dc:description>
  <cp:lastModifiedBy>Makovoz, David      RTX</cp:lastModifiedBy>
  <cp:revision>23</cp:revision>
  <dcterms:created xsi:type="dcterms:W3CDTF">2023-05-17T15:27:14Z</dcterms:created>
  <dcterms:modified xsi:type="dcterms:W3CDTF">2023-09-04T23:00:39Z</dcterms:modified>
  <cp:category>RTX Template 2020. v 4.0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cd4fc409-4ea0-46f1-aba0-d9fab5848c6a</vt:lpwstr>
  </property>
  <property fmtid="{D5CDD505-2E9C-101B-9397-08002B2CF9AE}" pid="3" name="bjSaver">
    <vt:lpwstr>A2AB0OuaTTiL2YVHw3qxYann2Jd9uCN6</vt:lpwstr>
  </property>
  <property fmtid="{D5CDD505-2E9C-101B-9397-08002B2CF9AE}" pid="4" name="bjSlideMasterFooterText">
    <vt:lpwstr>Third Party Proprietary - Need to Know 
 </vt:lpwstr>
  </property>
  <property fmtid="{D5CDD505-2E9C-101B-9397-08002B2CF9AE}" pid="5" name="rtnipcontrolcode">
    <vt:lpwstr>rtnipcontrolcodenone</vt:lpwstr>
  </property>
  <property fmtid="{D5CDD505-2E9C-101B-9397-08002B2CF9AE}" pid="6" name="rtnexportcontrolcode">
    <vt:lpwstr>rtnexportcontrolcodenone</vt:lpwstr>
  </property>
  <property fmtid="{D5CDD505-2E9C-101B-9397-08002B2CF9AE}" pid="7" name="bjDocumentLabelXML">
    <vt:lpwstr>&lt;?xml version="1.0" encoding="us-ascii"?&gt;&lt;sisl xmlns:xsi="http://www.w3.org/2001/XMLSchema-instance" xmlns:xsd="http://www.w3.org/2001/XMLSchema" sislVersion="0" policy="cde53ac1-bf5f-4aae-9cf1-07509e23a4b0" origin="defaultValue" xmlns="http://www.boldonj</vt:lpwstr>
  </property>
  <property fmtid="{D5CDD505-2E9C-101B-9397-08002B2CF9AE}" pid="8" name="bjDocumentLabelXML-0">
    <vt:lpwstr>ames.com/2008/01/sie/internal/label"&gt;&lt;element uid="bba94c65-ac3d-4f34-b2e1-8de11ef6f01c" value="" /&gt;&lt;/sisl&gt;</vt:lpwstr>
  </property>
  <property fmtid="{D5CDD505-2E9C-101B-9397-08002B2CF9AE}" pid="9" name="bjDocumentSecurityLabel">
    <vt:lpwstr>Origin Jurisdiction: US </vt:lpwstr>
  </property>
  <property fmtid="{D5CDD505-2E9C-101B-9397-08002B2CF9AE}" pid="10" name="rtnexportcontrolcountry">
    <vt:lpwstr>usa</vt:lpwstr>
  </property>
  <property fmtid="{D5CDD505-2E9C-101B-9397-08002B2CF9AE}" pid="11" name="bjLabelHistoryID">
    <vt:lpwstr>{F1B3D25F-3DA0-40EE-A712-C338F5A355AA}</vt:lpwstr>
  </property>
  <property fmtid="{D5CDD505-2E9C-101B-9397-08002B2CF9AE}" pid="12" name="ContentTypeId">
    <vt:lpwstr>0x010100A044FE71B196C14D98739376929C5EDB</vt:lpwstr>
  </property>
</Properties>
</file>